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1" r:id="rId2"/>
    <p:sldId id="302" r:id="rId3"/>
    <p:sldId id="368" r:id="rId4"/>
    <p:sldId id="370" r:id="rId5"/>
    <p:sldId id="455" r:id="rId6"/>
    <p:sldId id="454" r:id="rId7"/>
    <p:sldId id="371" r:id="rId8"/>
    <p:sldId id="372" r:id="rId9"/>
    <p:sldId id="462" r:id="rId10"/>
    <p:sldId id="463" r:id="rId11"/>
    <p:sldId id="446" r:id="rId12"/>
    <p:sldId id="447" r:id="rId13"/>
    <p:sldId id="464" r:id="rId14"/>
    <p:sldId id="448" r:id="rId15"/>
    <p:sldId id="373" r:id="rId16"/>
    <p:sldId id="444" r:id="rId17"/>
    <p:sldId id="374" r:id="rId18"/>
    <p:sldId id="375" r:id="rId19"/>
    <p:sldId id="442" r:id="rId20"/>
    <p:sldId id="443" r:id="rId21"/>
    <p:sldId id="378" r:id="rId22"/>
    <p:sldId id="428" r:id="rId23"/>
    <p:sldId id="460" r:id="rId24"/>
    <p:sldId id="426" r:id="rId25"/>
    <p:sldId id="429" r:id="rId26"/>
    <p:sldId id="430" r:id="rId27"/>
    <p:sldId id="431" r:id="rId28"/>
    <p:sldId id="427" r:id="rId29"/>
    <p:sldId id="456" r:id="rId30"/>
    <p:sldId id="381" r:id="rId31"/>
    <p:sldId id="382" r:id="rId32"/>
    <p:sldId id="383" r:id="rId33"/>
    <p:sldId id="384" r:id="rId34"/>
    <p:sldId id="385" r:id="rId35"/>
    <p:sldId id="457" r:id="rId36"/>
    <p:sldId id="386" r:id="rId37"/>
    <p:sldId id="387" r:id="rId38"/>
    <p:sldId id="461" r:id="rId39"/>
    <p:sldId id="445" r:id="rId40"/>
    <p:sldId id="388" r:id="rId41"/>
    <p:sldId id="389" r:id="rId42"/>
    <p:sldId id="390" r:id="rId43"/>
    <p:sldId id="391" r:id="rId44"/>
    <p:sldId id="392" r:id="rId45"/>
    <p:sldId id="450" r:id="rId46"/>
    <p:sldId id="458" r:id="rId47"/>
    <p:sldId id="451" r:id="rId48"/>
    <p:sldId id="452" r:id="rId49"/>
    <p:sldId id="459" r:id="rId50"/>
  </p:sldIdLst>
  <p:sldSz cx="7561263" cy="10693400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4000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4000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4000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4000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4000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68">
          <p15:clr>
            <a:srgbClr val="A4A3A4"/>
          </p15:clr>
        </p15:guide>
        <p15:guide id="2" orient="horz" pos="3187">
          <p15:clr>
            <a:srgbClr val="A4A3A4"/>
          </p15:clr>
        </p15:guide>
        <p15:guide id="3" pos="2382">
          <p15:clr>
            <a:srgbClr val="A4A3A4"/>
          </p15:clr>
        </p15:guide>
        <p15:guide id="4" orient="horz" pos="3369">
          <p15:clr>
            <a:srgbClr val="A4A3A4"/>
          </p15:clr>
        </p15:guide>
        <p15:guide id="5" orient="horz" pos="318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49" userDrawn="1">
          <p15:clr>
            <a:srgbClr val="A4A3A4"/>
          </p15:clr>
        </p15:guide>
        <p15:guide id="2" pos="216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0A1"/>
    <a:srgbClr val="F2BF40"/>
    <a:srgbClr val="FF7C80"/>
    <a:srgbClr val="FF99CC"/>
    <a:srgbClr val="8BA4A7"/>
    <a:srgbClr val="F8BE92"/>
    <a:srgbClr val="F5C693"/>
    <a:srgbClr val="F2B36E"/>
    <a:srgbClr val="DFE99D"/>
    <a:srgbClr val="C6B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5" autoAdjust="0"/>
    <p:restoredTop sz="99732" autoAdjust="0"/>
  </p:normalViewPr>
  <p:slideViewPr>
    <p:cSldViewPr>
      <p:cViewPr>
        <p:scale>
          <a:sx n="79" d="100"/>
          <a:sy n="79" d="100"/>
        </p:scale>
        <p:origin x="-2982" y="354"/>
      </p:cViewPr>
      <p:guideLst>
        <p:guide orient="horz" pos="3368"/>
        <p:guide orient="horz" pos="3187"/>
        <p:guide orient="horz" pos="3369"/>
        <p:guide orient="horz" pos="3188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1176" y="-126"/>
      </p:cViewPr>
      <p:guideLst>
        <p:guide orient="horz" pos="3127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717" cy="49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1" tIns="47770" rIns="95541" bIns="47770" numCol="1" anchor="t" anchorCtr="0" compatLnSpc="1">
            <a:prstTxWarp prst="textNoShape">
              <a:avLst/>
            </a:prstTxWarp>
          </a:bodyPr>
          <a:lstStyle>
            <a:lvl1pPr algn="l" eaLnBrk="1" latinLnBrk="1" hangingPunct="1">
              <a:defRPr sz="1300"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88" y="0"/>
            <a:ext cx="2944717" cy="49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1" tIns="47770" rIns="95541" bIns="4777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300"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84388" y="746125"/>
            <a:ext cx="262890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825" y="4716533"/>
            <a:ext cx="5440026" cy="446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1" tIns="47770" rIns="95541" bIns="47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337"/>
            <a:ext cx="2944717" cy="49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1" tIns="47770" rIns="95541" bIns="47770" numCol="1" anchor="b" anchorCtr="0" compatLnSpc="1">
            <a:prstTxWarp prst="textNoShape">
              <a:avLst/>
            </a:prstTxWarp>
          </a:bodyPr>
          <a:lstStyle>
            <a:lvl1pPr algn="l" eaLnBrk="1" latinLnBrk="1" hangingPunct="1">
              <a:defRPr sz="1300"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88" y="9428337"/>
            <a:ext cx="2944717" cy="49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41" tIns="47770" rIns="95541" bIns="4777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300">
                <a:latin typeface="굴림" pitchFamily="50" charset="-127"/>
              </a:defRPr>
            </a:lvl1pPr>
          </a:lstStyle>
          <a:p>
            <a:pPr>
              <a:defRPr/>
            </a:pPr>
            <a:fld id="{5EBBD597-4C7C-4247-9827-574F3D73C59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450625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84388" y="746125"/>
            <a:ext cx="262890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BBD597-4C7C-4247-9827-574F3D73C59D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9656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39200" y="10101601"/>
            <a:ext cx="572400" cy="244800"/>
          </a:xfrm>
          <a:ln/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41BDC0-8ADB-4E70-A61C-503077886AB7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2" y="9853758"/>
            <a:ext cx="2268421" cy="83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8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82725" y="7485065"/>
            <a:ext cx="4535488" cy="8842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482725" y="955677"/>
            <a:ext cx="4535488" cy="64150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482725" y="8369303"/>
            <a:ext cx="4535488" cy="1254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6C68B-6592-4E17-B70F-5230F3E97CC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0991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B9322-0D0E-4284-B546-AE166C8049B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986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5483225" y="428625"/>
            <a:ext cx="1700213" cy="912336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77825" y="428625"/>
            <a:ext cx="4953000" cy="912336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7E0B4-8028-4378-920F-9135D6B5295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9819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6740" y="3322640"/>
            <a:ext cx="6427787" cy="229076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33477" y="6059489"/>
            <a:ext cx="5294313" cy="2732086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55274-10C1-4875-8282-05340B29E8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4990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39200" y="10101601"/>
            <a:ext cx="572400" cy="244800"/>
          </a:xfrm>
          <a:ln/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41BDC0-8ADB-4E70-A61C-503077886AB7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42333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6900" y="6872288"/>
            <a:ext cx="6427788" cy="212248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96900" y="4532314"/>
            <a:ext cx="6427788" cy="233997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BBB3D-F53F-411B-A491-581702024D2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6229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77826" y="2495552"/>
            <a:ext cx="3325813" cy="705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856038" y="2495552"/>
            <a:ext cx="3327400" cy="705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C65CD-0950-4630-ADF1-CBCE6CBCAEA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0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826" y="428626"/>
            <a:ext cx="6805613" cy="1781175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7825" y="2393951"/>
            <a:ext cx="3341688" cy="9969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77825" y="3390900"/>
            <a:ext cx="3341688" cy="6161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841750" y="2393951"/>
            <a:ext cx="3341688" cy="9969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841750" y="3390900"/>
            <a:ext cx="3341688" cy="61610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2561-CBA8-4749-A27D-2CBF5D185F4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4843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C3966-CFEE-488A-9F3D-B549B95043C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11493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DFF44-D6E1-4B53-A849-97DE9FEF550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968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825" y="425451"/>
            <a:ext cx="2487613" cy="18129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55927" y="425452"/>
            <a:ext cx="4227513" cy="91265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77825" y="2238375"/>
            <a:ext cx="2487613" cy="73136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83150-5B07-4C96-829B-901CF15B2D0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8404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7826" y="428627"/>
            <a:ext cx="6805613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69" tIns="49785" rIns="99569" bIns="497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7826" y="2495552"/>
            <a:ext cx="6805613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77825" y="9737727"/>
            <a:ext cx="17653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 algn="l" eaLnBrk="1" latinLnBrk="1" hangingPunct="1">
              <a:defRPr sz="1500"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82865" y="9737727"/>
            <a:ext cx="239553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defRPr sz="1500">
                <a:latin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18138" y="9737727"/>
            <a:ext cx="17653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69" tIns="49785" rIns="99569" bIns="49785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500">
                <a:latin typeface="굴림" pitchFamily="50" charset="-127"/>
              </a:defRPr>
            </a:lvl1pPr>
          </a:lstStyle>
          <a:p>
            <a:pPr>
              <a:defRPr/>
            </a:pPr>
            <a:fld id="{78FC9EC2-A954-488E-AD23-72DF691F3EA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95363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95363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995363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995363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995363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defTabSz="995363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defTabSz="995363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defTabSz="995363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defTabSz="995363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3063" indent="-373063" algn="l" defTabSz="995363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5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11150" algn="l" defTabSz="995363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44600" indent="-249238" algn="l" defTabSz="995363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00">
          <a:solidFill>
            <a:schemeClr val="tx1"/>
          </a:solidFill>
          <a:latin typeface="+mn-lt"/>
          <a:ea typeface="+mn-ea"/>
        </a:defRPr>
      </a:lvl3pPr>
      <a:lvl4pPr marL="1743075" indent="-249238" algn="l" defTabSz="995363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4pPr>
      <a:lvl5pPr marL="2239963" indent="-249238" algn="l" defTabSz="995363" rtl="0" eaLnBrk="0" fontAlgn="base" latinLnBrk="1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5pPr>
      <a:lvl6pPr marL="2697163" indent="-249238" algn="l" defTabSz="995363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6pPr>
      <a:lvl7pPr marL="3154363" indent="-249238" algn="l" defTabSz="995363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7pPr>
      <a:lvl8pPr marL="3611563" indent="-249238" algn="l" defTabSz="995363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8pPr>
      <a:lvl9pPr marL="4068763" indent="-249238" algn="l" defTabSz="995363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smartstore.naver.com/hongsamcap/products/512147577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9.png"/><Relationship Id="rId7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9.png"/><Relationship Id="rId7" Type="http://schemas.openxmlformats.org/officeDocument/2006/relationships/image" Target="../media/image5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blog.daum.net/okskpsm" TargetMode="External"/><Relationship Id="rId4" Type="http://schemas.openxmlformats.org/officeDocument/2006/relationships/hyperlink" Target="http://www.inhyanghongsam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.png"/><Relationship Id="rId7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000"/>
            <a:ext cx="7517426" cy="757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084439" y="3253050"/>
            <a:ext cx="36536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defTabSz="995363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defTabSz="995363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defTabSz="995363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defTabSz="995363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defTabSz="995363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ko-KR" sz="32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Qualification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ko-KR" sz="32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Statement</a:t>
            </a:r>
            <a:endParaRPr lang="en-US" altLang="ko-KR" sz="2000" b="1" dirty="0">
              <a:solidFill>
                <a:srgbClr val="93A56B"/>
              </a:solidFill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333138" y="5490720"/>
            <a:ext cx="3807543" cy="6546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/>
        </p:spPr>
        <p:txBody>
          <a:bodyPr wrap="square" tIns="54000">
            <a:spAutoFit/>
          </a:bodyPr>
          <a:lstStyle>
            <a:lvl1pPr algn="l" defTabSz="995363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defTabSz="995363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defTabSz="995363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defTabSz="995363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defTabSz="995363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b="1" dirty="0" smtClean="0">
                <a:solidFill>
                  <a:srgbClr val="C00000"/>
                </a:solidFill>
                <a:latin typeface="+mj-lt"/>
                <a:hlinkClick r:id="rId4"/>
              </a:rPr>
              <a:t>https ://smartstore.naver.com/hongsamcap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b="1" dirty="0">
                <a:solidFill>
                  <a:srgbClr val="C00000"/>
                </a:solidFill>
                <a:latin typeface="+mj-lt"/>
                <a:hlinkClick r:id="rId4"/>
              </a:rPr>
              <a:t> </a:t>
            </a:r>
            <a:r>
              <a:rPr lang="en-US" altLang="ko-KR" sz="1200" b="1" dirty="0" smtClean="0">
                <a:solidFill>
                  <a:srgbClr val="C00000"/>
                </a:solidFill>
                <a:latin typeface="+mj-lt"/>
                <a:hlinkClick r:id="rId4"/>
              </a:rPr>
              <a:t>         /products/5121475771</a:t>
            </a:r>
            <a:endParaRPr lang="en-US" altLang="ko-KR" sz="1200" b="1" dirty="0" smtClean="0">
              <a:solidFill>
                <a:srgbClr val="C0000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b="1" dirty="0">
                <a:solidFill>
                  <a:schemeClr val="tx2"/>
                </a:solidFill>
                <a:latin typeface="Arial" pitchFamily="34" charset="0"/>
              </a:rPr>
              <a:t>http://</a:t>
            </a:r>
            <a:r>
              <a:rPr lang="en-US" altLang="ko-KR" sz="1200" b="1" dirty="0" smtClean="0">
                <a:solidFill>
                  <a:schemeClr val="tx2"/>
                </a:solidFill>
                <a:latin typeface="Arial" pitchFamily="34" charset="0"/>
              </a:rPr>
              <a:t>blog.daum.net/okskpsm/5</a:t>
            </a:r>
            <a:endParaRPr lang="en-US" altLang="ko-KR" sz="12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055" name="Rectangle 12"/>
          <p:cNvSpPr>
            <a:spLocks noChangeArrowheads="1"/>
          </p:cNvSpPr>
          <p:nvPr/>
        </p:nvSpPr>
        <p:spPr bwMode="auto">
          <a:xfrm>
            <a:off x="-179919" y="4842630"/>
            <a:ext cx="4896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defTabSz="995363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defTabSz="995363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defTabSz="995363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defTabSz="995363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defTabSz="995363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3600" b="1" i="1" dirty="0">
                <a:latin typeface="Segoe UI Black" pitchFamily="34" charset="0"/>
                <a:ea typeface="Segoe UI Black" pitchFamily="34" charset="0"/>
              </a:rPr>
              <a:t>H</a:t>
            </a:r>
            <a:r>
              <a:rPr lang="en-US" altLang="ko-KR" sz="1800" b="1" i="1" dirty="0">
                <a:latin typeface="Segoe UI Black" pitchFamily="34" charset="0"/>
                <a:ea typeface="Segoe UI Black" pitchFamily="34" charset="0"/>
              </a:rPr>
              <a:t>uman </a:t>
            </a:r>
            <a:r>
              <a:rPr lang="en-US" altLang="ko-KR" sz="3600" b="1" i="1" dirty="0">
                <a:latin typeface="Segoe UI Black" pitchFamily="34" charset="0"/>
                <a:ea typeface="Segoe UI Black" pitchFamily="34" charset="0"/>
              </a:rPr>
              <a:t>S</a:t>
            </a:r>
            <a:r>
              <a:rPr lang="en-US" altLang="ko-KR" sz="1800" b="1" i="1" dirty="0">
                <a:latin typeface="Segoe UI Black" pitchFamily="34" charset="0"/>
                <a:ea typeface="Segoe UI Black" pitchFamily="34" charset="0"/>
              </a:rPr>
              <a:t>cent, </a:t>
            </a:r>
            <a:r>
              <a:rPr lang="en-US" altLang="ko-KR" sz="3600" b="1" i="1" dirty="0">
                <a:latin typeface="Segoe UI Black" pitchFamily="34" charset="0"/>
                <a:ea typeface="Segoe UI Black" pitchFamily="34" charset="0"/>
              </a:rPr>
              <a:t>S</a:t>
            </a:r>
            <a:r>
              <a:rPr lang="en-US" altLang="ko-KR" sz="1800" b="1" i="1" dirty="0">
                <a:latin typeface="Segoe UI Black" pitchFamily="34" charset="0"/>
                <a:ea typeface="Segoe UI Black" pitchFamily="34" charset="0"/>
              </a:rPr>
              <a:t>cent of </a:t>
            </a:r>
            <a:r>
              <a:rPr lang="en-US" altLang="ko-KR" sz="3600" b="1" i="1" dirty="0">
                <a:latin typeface="Segoe UI Black" pitchFamily="34" charset="0"/>
                <a:ea typeface="Segoe UI Black" pitchFamily="34" charset="0"/>
              </a:rPr>
              <a:t>G</a:t>
            </a:r>
            <a:r>
              <a:rPr lang="en-US" altLang="ko-KR" sz="1800" b="1" i="1" dirty="0">
                <a:latin typeface="Segoe UI Black" pitchFamily="34" charset="0"/>
                <a:ea typeface="Segoe UI Black" pitchFamily="34" charset="0"/>
              </a:rPr>
              <a:t>inseng 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41BDC0-8ADB-4E70-A61C-503077886AB7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  <p:sp>
        <p:nvSpPr>
          <p:cNvPr id="5" name="TextBox 4"/>
          <p:cNvSpPr txBox="1"/>
          <p:nvPr/>
        </p:nvSpPr>
        <p:spPr>
          <a:xfrm>
            <a:off x="6781160" y="6786900"/>
            <a:ext cx="6719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b="1" dirty="0" smtClean="0">
                <a:solidFill>
                  <a:schemeClr val="bg1"/>
                </a:solidFill>
              </a:rPr>
              <a:t>Parc.1</a:t>
            </a:r>
            <a:endParaRPr lang="ko-KR" altLang="en-US" sz="900" b="1" dirty="0">
              <a:solidFill>
                <a:schemeClr val="bg1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08371" y="9124343"/>
            <a:ext cx="53287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defTabSz="995363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defTabSz="995363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defTabSz="995363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defTabSz="995363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defTabSz="995363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995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INHYANG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0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[39870] #21-12 , Maewon3-gil ,</a:t>
            </a:r>
            <a:r>
              <a:rPr lang="en-US" altLang="ko-KR" sz="1000" b="1" dirty="0" err="1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Waegwan-eup</a:t>
            </a:r>
            <a:r>
              <a:rPr lang="en-US" altLang="ko-KR" sz="10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, </a:t>
            </a:r>
            <a:r>
              <a:rPr lang="en-US" altLang="ko-KR" sz="1000" b="1" dirty="0" err="1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Chilgok</a:t>
            </a:r>
            <a:r>
              <a:rPr lang="en-US" altLang="ko-KR" sz="10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-</a:t>
            </a:r>
            <a:r>
              <a:rPr lang="en-US" altLang="ko-KR" sz="1000" b="1" dirty="0" err="1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gun,Gyeongsangbuk</a:t>
            </a:r>
            <a:r>
              <a:rPr lang="en-US" altLang="ko-KR" sz="10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-do 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000" b="1" dirty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 </a:t>
            </a:r>
            <a:r>
              <a:rPr lang="en-US" altLang="ko-KR" sz="1000" b="1" dirty="0" err="1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Republick</a:t>
            </a:r>
            <a:r>
              <a:rPr lang="en-US" altLang="ko-KR" sz="10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 of  Korea</a:t>
            </a:r>
            <a:endParaRPr lang="en-US" altLang="ko-KR" sz="1000" b="1" dirty="0"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000" b="1" dirty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Tel: +</a:t>
            </a:r>
            <a:r>
              <a:rPr lang="en-US" altLang="ko-KR" sz="10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82(0)54. 973.3277  </a:t>
            </a:r>
            <a:r>
              <a:rPr lang="en-US" altLang="ko-KR" sz="1000" b="1" dirty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Fax: +</a:t>
            </a:r>
            <a:r>
              <a:rPr lang="en-US" altLang="ko-KR" sz="10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82(0)54. 974. 3277  / E-mail : okskcoh@hanmail.net</a:t>
            </a:r>
            <a:endParaRPr lang="en-US" altLang="ko-KR" sz="1000" b="1" dirty="0"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</p:txBody>
      </p:sp>
      <p:pic>
        <p:nvPicPr>
          <p:cNvPr id="14" name="Picture 2" descr="C:\Users\user\Pictures\DrCapture\2020-11-09\BoxArea00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1" y="8918567"/>
            <a:ext cx="1296180" cy="118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Pictures\DrCapture\2020-11-09\BoxArea00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91" y="3114390"/>
            <a:ext cx="2392218" cy="152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Pictures\DrCapture\2020-11-09\BoxArea00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39" y="4770620"/>
            <a:ext cx="2574612" cy="15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Pictures\DrCapture\2020-11-09\BoxArea00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91" y="6361009"/>
            <a:ext cx="2428056" cy="173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26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864110" y="646900"/>
            <a:ext cx="6228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B - 2) Certification</a:t>
            </a:r>
            <a:r>
              <a:rPr kumimoji="1" lang="en-US" altLang="ko-KR" sz="1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of Board Registration</a:t>
            </a:r>
            <a:endParaRPr kumimoji="1" lang="en-US" altLang="ko-KR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  </a:t>
            </a:r>
            <a:endParaRPr kumimoji="1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4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pic>
        <p:nvPicPr>
          <p:cNvPr id="2050" name="Picture 2" descr="C:\Users\user\Pictures\DrCapture\2020-11-11\BoxArea00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1" y="1242130"/>
            <a:ext cx="5895673" cy="83157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그룹 32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4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직사각형 27"/>
          <p:cNvSpPr/>
          <p:nvPr/>
        </p:nvSpPr>
        <p:spPr>
          <a:xfrm>
            <a:off x="972241" y="649245"/>
            <a:ext cx="6192860" cy="86177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ko-KR" sz="1400" b="1" dirty="0">
                <a:solidFill>
                  <a:prstClr val="black"/>
                </a:solidFill>
              </a:rPr>
              <a:t>C. Certificate of Doing Business Declaration (3 certificates)</a:t>
            </a:r>
            <a:endParaRPr lang="ko-KR" altLang="ko-KR" sz="1400" b="1" dirty="0">
              <a:solidFill>
                <a:prstClr val="black"/>
              </a:solidFill>
            </a:endParaRPr>
          </a:p>
          <a:p>
            <a:pPr lvl="0"/>
            <a:r>
              <a:rPr lang="en-US" altLang="ko-KR" sz="1200" dirty="0">
                <a:solidFill>
                  <a:prstClr val="black"/>
                </a:solidFill>
              </a:rPr>
              <a:t>	    1)Certificate of Health Functional Food Sales Business</a:t>
            </a:r>
            <a:endParaRPr lang="ko-KR" altLang="ko-KR" sz="1200" dirty="0">
              <a:solidFill>
                <a:prstClr val="black"/>
              </a:solidFill>
            </a:endParaRPr>
          </a:p>
          <a:p>
            <a:pPr lvl="0"/>
            <a:r>
              <a:rPr lang="en-US" altLang="ko-KR" sz="1200" dirty="0">
                <a:solidFill>
                  <a:prstClr val="black"/>
                </a:solidFill>
              </a:rPr>
              <a:t>	    2)Certificate of Distribution Sales Business</a:t>
            </a:r>
            <a:endParaRPr lang="ko-KR" altLang="ko-KR" sz="1200" dirty="0">
              <a:solidFill>
                <a:prstClr val="black"/>
              </a:solidFill>
            </a:endParaRPr>
          </a:p>
          <a:p>
            <a:pPr lvl="0"/>
            <a:r>
              <a:rPr lang="en-US" altLang="ko-KR" sz="1200" dirty="0">
                <a:solidFill>
                  <a:prstClr val="black"/>
                </a:solidFill>
              </a:rPr>
              <a:t>	    3)Certificate of Mail Order Business</a:t>
            </a:r>
            <a:endParaRPr lang="ko-KR" altLang="ko-KR" sz="1200" dirty="0">
              <a:solidFill>
                <a:prstClr val="black"/>
              </a:solidFill>
            </a:endParaRPr>
          </a:p>
        </p:txBody>
      </p:sp>
      <p:pic>
        <p:nvPicPr>
          <p:cNvPr id="81922" name="Picture 2" descr="C:\Users\user\Pictures\DrCapture\2020-11-10\BoxArea00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92" y="1746200"/>
            <a:ext cx="2736380" cy="2623616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C:\Users\user\Pictures\DrCapture\2020-11-10\BoxArea00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92" y="4452712"/>
            <a:ext cx="2736379" cy="2623324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C:\Users\user\Pictures\DrCapture\2020-11-10\BoxArea00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92" y="7146950"/>
            <a:ext cx="2755246" cy="259236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Pictures\DrCapture\2020-11-11\BoxArea00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70" y="1727049"/>
            <a:ext cx="2491791" cy="2642767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Pictures\DrCapture\2020-11-11\BoxArea001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70" y="4446974"/>
            <a:ext cx="2491791" cy="2642765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Pictures\DrCapture\2020-11-11\BoxArea001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54" y="7146950"/>
            <a:ext cx="2503307" cy="259236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0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5541" y="622012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1" y="9941412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756211" y="233990"/>
            <a:ext cx="6552910" cy="104644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400" b="1" dirty="0">
                <a:solidFill>
                  <a:prstClr val="black"/>
                </a:solidFill>
                <a:latin typeface="맑은 고딕"/>
                <a:ea typeface="맑은 고딕"/>
              </a:rPr>
              <a:t>D. Certificates of 3-Patent Rights and Laboratory</a:t>
            </a:r>
            <a:endParaRPr kumimoji="0" lang="ko-KR" altLang="ko-KR" sz="1400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vl="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 smtClean="0">
                <a:solidFill>
                  <a:prstClr val="black"/>
                </a:solidFill>
                <a:latin typeface="맑은 고딕"/>
                <a:ea typeface="맑은 고딕"/>
              </a:rPr>
              <a:t>      </a:t>
            </a:r>
            <a:r>
              <a:rPr kumimoji="0" lang="en-US" altLang="ko-KR" sz="1200" dirty="0">
                <a:solidFill>
                  <a:prstClr val="black"/>
                </a:solidFill>
                <a:latin typeface="맑은 고딕"/>
                <a:ea typeface="맑은 고딕"/>
              </a:rPr>
              <a:t>1) Certificate of Patent Registration (Cigarette type of Red Ginseng)</a:t>
            </a:r>
            <a:endParaRPr kumimoji="0" lang="ko-KR" altLang="ko-KR" sz="12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vl="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 smtClean="0">
                <a:solidFill>
                  <a:prstClr val="black"/>
                </a:solidFill>
                <a:latin typeface="맑은 고딕"/>
                <a:ea typeface="맑은 고딕"/>
              </a:rPr>
              <a:t>      </a:t>
            </a:r>
            <a:r>
              <a:rPr kumimoji="0" lang="en-US" altLang="ko-KR" sz="1200" dirty="0">
                <a:solidFill>
                  <a:prstClr val="black"/>
                </a:solidFill>
                <a:latin typeface="맑은 고딕"/>
                <a:ea typeface="맑은 고딕"/>
              </a:rPr>
              <a:t>2) Certificate of Patent Registration (No-leftover Tube Container #1)</a:t>
            </a:r>
            <a:endParaRPr kumimoji="0" lang="ko-KR" altLang="ko-KR" sz="12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vl="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 smtClean="0">
                <a:solidFill>
                  <a:prstClr val="black"/>
                </a:solidFill>
                <a:latin typeface="맑은 고딕"/>
                <a:ea typeface="맑은 고딕"/>
              </a:rPr>
              <a:t>      </a:t>
            </a:r>
            <a:r>
              <a:rPr kumimoji="0" lang="en-US" altLang="ko-KR" sz="1200" dirty="0">
                <a:solidFill>
                  <a:prstClr val="black"/>
                </a:solidFill>
                <a:latin typeface="맑은 고딕"/>
                <a:ea typeface="맑은 고딕"/>
              </a:rPr>
              <a:t>3) Certificate of Patent Registration (No-leftover Tube Container #2)</a:t>
            </a:r>
            <a:endParaRPr kumimoji="0" lang="ko-KR" altLang="ko-KR" sz="1200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lvl="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 smtClean="0">
                <a:solidFill>
                  <a:prstClr val="black"/>
                </a:solidFill>
                <a:latin typeface="맑은 고딕"/>
                <a:ea typeface="맑은 고딕"/>
              </a:rPr>
              <a:t>      </a:t>
            </a:r>
            <a:r>
              <a:rPr kumimoji="0" lang="en-US" altLang="ko-KR" sz="1200" dirty="0">
                <a:solidFill>
                  <a:prstClr val="black"/>
                </a:solidFill>
                <a:latin typeface="맑은 고딕"/>
                <a:ea typeface="맑은 고딕"/>
              </a:rPr>
              <a:t>4) Certificate of Laboratory</a:t>
            </a:r>
            <a:endParaRPr kumimoji="0" lang="ko-KR" altLang="ko-KR" sz="1200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pic>
        <p:nvPicPr>
          <p:cNvPr id="82946" name="Picture 2" descr="C:\Users\user\Pictures\DrCapture\2020-11-10\BoxArea00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31" y="1342112"/>
            <a:ext cx="2736380" cy="407365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7" name="Picture 3" descr="C:\Users\user\Pictures\DrCapture\2020-11-10\BoxArea002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31" y="5553560"/>
            <a:ext cx="2736380" cy="438785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그룹 34"/>
          <p:cNvGrpSpPr/>
          <p:nvPr/>
        </p:nvGrpSpPr>
        <p:grpSpPr>
          <a:xfrm>
            <a:off x="123662" y="9941412"/>
            <a:ext cx="6801889" cy="762000"/>
            <a:chOff x="108122" y="9913440"/>
            <a:chExt cx="6801889" cy="762000"/>
          </a:xfrm>
        </p:grpSpPr>
        <p:pic>
          <p:nvPicPr>
            <p:cNvPr id="36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pic>
        <p:nvPicPr>
          <p:cNvPr id="1026" name="Picture 2" descr="C:\Users\user\Pictures\DrCapture\2020-11-13\BoxArea0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07" y="1342112"/>
            <a:ext cx="2643144" cy="4073656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DrCapture\2020-11-13\BoxArea000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07" y="5553944"/>
            <a:ext cx="2610194" cy="438746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1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" y="161980"/>
            <a:ext cx="7174690" cy="10513460"/>
            <a:chOff x="1" y="161980"/>
            <a:chExt cx="6404734" cy="10513460"/>
          </a:xfrm>
        </p:grpSpPr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직사각형 3"/>
            <p:cNvSpPr/>
            <p:nvPr/>
          </p:nvSpPr>
          <p:spPr>
            <a:xfrm>
              <a:off x="803622" y="161980"/>
              <a:ext cx="5601113" cy="104644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lvl="0"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400" b="1" dirty="0">
                  <a:solidFill>
                    <a:prstClr val="black"/>
                  </a:solidFill>
                  <a:latin typeface="맑은 고딕"/>
                  <a:ea typeface="맑은 고딕"/>
                </a:rPr>
                <a:t>D. Certificates of 3-Patent Rights and </a:t>
              </a:r>
              <a:r>
                <a:rPr kumimoji="0" lang="en-US" altLang="ko-KR" sz="1400" b="1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Laboratory[English]</a:t>
              </a:r>
              <a:endParaRPr kumimoji="0" lang="ko-KR" altLang="ko-KR" sz="1400" b="1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lvl="0"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2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     </a:t>
              </a:r>
              <a:r>
                <a:rPr kumimoji="0" lang="en-US" altLang="ko-KR" sz="1200" dirty="0">
                  <a:solidFill>
                    <a:prstClr val="black"/>
                  </a:solidFill>
                  <a:latin typeface="맑은 고딕"/>
                  <a:ea typeface="맑은 고딕"/>
                </a:rPr>
                <a:t>1) Certificate of Patent Registration (Cigarette type of Red Ginseng)</a:t>
              </a:r>
              <a:endParaRPr kumimoji="0" lang="ko-KR" altLang="ko-KR" sz="12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lvl="0"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2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     </a:t>
              </a:r>
              <a:r>
                <a:rPr kumimoji="0" lang="en-US" altLang="ko-KR" sz="1200" dirty="0">
                  <a:solidFill>
                    <a:prstClr val="black"/>
                  </a:solidFill>
                  <a:latin typeface="맑은 고딕"/>
                  <a:ea typeface="맑은 고딕"/>
                </a:rPr>
                <a:t>2) Certificate of Patent Registration (No-leftover Tube Container #1)</a:t>
              </a:r>
              <a:endParaRPr kumimoji="0" lang="ko-KR" altLang="ko-KR" sz="12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lvl="0"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2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     </a:t>
              </a:r>
              <a:r>
                <a:rPr kumimoji="0" lang="en-US" altLang="ko-KR" sz="1200" dirty="0">
                  <a:solidFill>
                    <a:prstClr val="black"/>
                  </a:solidFill>
                  <a:latin typeface="맑은 고딕"/>
                  <a:ea typeface="맑은 고딕"/>
                </a:rPr>
                <a:t>3) Certificate of Patent Registration (No-leftover Tube Container #2)</a:t>
              </a:r>
              <a:endParaRPr kumimoji="0" lang="ko-KR" altLang="ko-KR" sz="1200" dirty="0">
                <a:solidFill>
                  <a:prstClr val="black"/>
                </a:solidFill>
                <a:latin typeface="맑은 고딕"/>
                <a:ea typeface="맑은 고딕"/>
              </a:endParaRPr>
            </a:p>
            <a:p>
              <a:pPr lvl="0"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2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      </a:t>
              </a:r>
              <a:r>
                <a:rPr kumimoji="0" lang="en-US" altLang="ko-KR" sz="1200" dirty="0">
                  <a:solidFill>
                    <a:prstClr val="black"/>
                  </a:solidFill>
                  <a:latin typeface="맑은 고딕"/>
                  <a:ea typeface="맑은 고딕"/>
                </a:rPr>
                <a:t>4) Certificate of Laboratory</a:t>
              </a:r>
              <a:endParaRPr kumimoji="0" lang="ko-KR" altLang="ko-KR" sz="12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6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900231" y="1314140"/>
            <a:ext cx="6274460" cy="8647475"/>
            <a:chOff x="900231" y="1314140"/>
            <a:chExt cx="6274460" cy="8647475"/>
          </a:xfrm>
        </p:grpSpPr>
        <p:pic>
          <p:nvPicPr>
            <p:cNvPr id="38" name="Picture 4" descr="C:\Users\user\Pictures\DrCapture\2020-11-10\BoxArea002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231" y="1314140"/>
              <a:ext cx="3173561" cy="4667254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5" descr="C:\Users\user\Pictures\DrCapture\2020-11-10\BoxArea002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231" y="6138810"/>
              <a:ext cx="3173561" cy="3822805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user\Pictures\DrCapture\2020-11-13\BoxArea000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537" y="1314140"/>
              <a:ext cx="2977563" cy="4667254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user\Pictures\DrCapture\2020-11-13\BoxArea000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690" y="6138811"/>
              <a:ext cx="2962001" cy="3822804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28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" y="320560"/>
            <a:ext cx="7145213" cy="10354880"/>
            <a:chOff x="1" y="320560"/>
            <a:chExt cx="7145213" cy="10354880"/>
          </a:xfrm>
        </p:grpSpPr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직사각형 3"/>
            <p:cNvSpPr/>
            <p:nvPr/>
          </p:nvSpPr>
          <p:spPr>
            <a:xfrm>
              <a:off x="540180" y="320560"/>
              <a:ext cx="660503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altLang="ko-KR" sz="1400" b="1" dirty="0" smtClean="0">
                  <a:solidFill>
                    <a:prstClr val="black"/>
                  </a:solidFill>
                  <a:latin typeface="맑은 고딕" pitchFamily="50" charset="-127"/>
                  <a:ea typeface="맑은 고딕" pitchFamily="50" charset="-127"/>
                </a:rPr>
                <a:t>E. </a:t>
              </a:r>
              <a:r>
                <a:rPr lang="en-US" altLang="ko-KR" sz="1400" b="1" dirty="0">
                  <a:latin typeface="맑은 고딕" pitchFamily="50" charset="-127"/>
                  <a:ea typeface="맑은 고딕" pitchFamily="50" charset="-127"/>
                </a:rPr>
                <a:t>Manufacturing Process Flow Chart </a:t>
              </a:r>
              <a:endParaRPr kumimoji="0" lang="ko-KR" altLang="ko-KR" sz="14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23" name="직선 화살표 연결선 22"/>
            <p:cNvCxnSpPr/>
            <p:nvPr/>
          </p:nvCxnSpPr>
          <p:spPr bwMode="auto">
            <a:xfrm flipV="1">
              <a:off x="4788771" y="5348536"/>
              <a:ext cx="829843" cy="19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0" name="그룹 29"/>
            <p:cNvGrpSpPr/>
            <p:nvPr/>
          </p:nvGrpSpPr>
          <p:grpSpPr>
            <a:xfrm>
              <a:off x="716493" y="738060"/>
              <a:ext cx="6428721" cy="9001250"/>
              <a:chOff x="611560" y="587050"/>
              <a:chExt cx="7848872" cy="6602857"/>
            </a:xfrm>
          </p:grpSpPr>
          <p:sp>
            <p:nvSpPr>
              <p:cNvPr id="32" name="직사각형 31"/>
              <p:cNvSpPr/>
              <p:nvPr/>
            </p:nvSpPr>
            <p:spPr>
              <a:xfrm>
                <a:off x="611560" y="836712"/>
                <a:ext cx="1368152" cy="360040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①Purchase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of 6-year-old Ginseng</a:t>
                </a:r>
                <a:endParaRPr kumimoji="0" lang="ko-KR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3473413" y="692696"/>
                <a:ext cx="1368152" cy="50405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④Contract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farming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of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6-year-old Ginseng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3473413" y="1340768"/>
                <a:ext cx="1368152" cy="50405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⑤Washing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and drying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of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6-year-old Ginseng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3473413" y="1988840"/>
                <a:ext cx="1368152" cy="360040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⑥6-year-old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Red Ginseng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3209660" y="2636912"/>
                <a:ext cx="1944215" cy="360040"/>
              </a:xfrm>
              <a:prstGeom prst="rect">
                <a:avLst/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⑦Raw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material (Red Ginseng) Concentrate (Extract Process)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4176753" y="3212976"/>
                <a:ext cx="1800200" cy="360040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ⓐ</a:t>
                </a:r>
                <a:r>
                  <a:rPr kumimoji="0" lang="ko-KR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(Red Ginseng Cap)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(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Receive Filling Machine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)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4176753" y="3747596"/>
                <a:ext cx="1800200" cy="44573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ⓑ</a:t>
                </a:r>
                <a:r>
                  <a:rPr kumimoji="0" lang="ko-KR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(Red Ginseng Blister Pack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(Receive Filling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machine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4176753" y="4365104"/>
                <a:ext cx="1800200" cy="450723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ⓒ</a:t>
                </a:r>
                <a:r>
                  <a:rPr kumimoji="0" lang="ko-KR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(Red Ginseng Concentrate)  </a:t>
                </a:r>
                <a:endPara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(No-leftover Tube Container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)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3779912" y="5348461"/>
                <a:ext cx="1368152" cy="468052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ⓓPackaging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Finished Product of Red Ginseng 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3779912" y="6090347"/>
                <a:ext cx="1368152" cy="360040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ⓔStoring products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611560" y="2636912"/>
                <a:ext cx="1368152" cy="360040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②Purchase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of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6-year-old Red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Ginseng</a:t>
                </a:r>
                <a:endParaRPr kumimoji="0" lang="ko-KR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611560" y="3212976"/>
                <a:ext cx="1368152" cy="1512168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③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Self-manufacturing or purchase of product container</a:t>
                </a:r>
                <a:endParaRPr kumimoji="0" lang="ko-KR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6660232" y="587050"/>
                <a:ext cx="1800200" cy="230425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228600" marR="0" lvl="0" indent="-22860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Both"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[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Factory for Red Ginseng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Extract]</a:t>
                </a:r>
              </a:p>
              <a:p>
                <a:pPr marL="228600" marR="0" lvl="0" indent="-22860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Both"/>
                  <a:tabLst/>
                  <a:defRPr/>
                </a:pPr>
                <a:endPara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*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Location of the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Factory : [</a:t>
                </a:r>
                <a:r>
                  <a:rPr kumimoji="0" lang="en-US" altLang="ko-KR" sz="1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Pung-gi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town, </a:t>
                </a:r>
                <a:r>
                  <a:rPr kumimoji="0" lang="en-US" altLang="ko-KR" sz="1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Gyeongbuk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Province 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Strength of the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location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Origin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of Ginseng or Red Ginseng, 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 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6667824" y="2928908"/>
                <a:ext cx="1792608" cy="1962218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(2) (GMP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) (HACCP): Factory for Red Ginseng Products Processing </a:t>
                </a:r>
                <a:endPara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*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Location of the Factory: </a:t>
                </a:r>
                <a:r>
                  <a:rPr kumimoji="0" lang="en-US" altLang="ko-KR" sz="1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Chilgok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County, </a:t>
                </a:r>
                <a:r>
                  <a:rPr kumimoji="0" lang="en-US" altLang="ko-KR" sz="1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Gyeongbuk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Province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Strength of the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location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Developed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Distribution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Network</a:t>
                </a: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6658066" y="4941168"/>
                <a:ext cx="1802366" cy="2248739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(3) Factory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for manufacturing of product container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 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*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Location of the Factory: </a:t>
                </a:r>
                <a:r>
                  <a:rPr kumimoji="0" lang="en-US" altLang="ko-KR" sz="1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Chilgok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County, </a:t>
                </a:r>
                <a:r>
                  <a:rPr kumimoji="0" lang="en-US" altLang="ko-KR" sz="1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Gyeongbuk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 Province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Strength of the </a:t>
                </a: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location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Developed </a:t>
                </a: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Distribution Network</a:t>
                </a:r>
                <a:endParaRPr kumimoji="0" lang="ko-KR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cxnSp>
            <p:nvCxnSpPr>
              <p:cNvPr id="48" name="꺾인 연결선 47"/>
              <p:cNvCxnSpPr>
                <a:stCxn id="32" idx="3"/>
                <a:endCxn id="33" idx="1"/>
              </p:cNvCxnSpPr>
              <p:nvPr/>
            </p:nvCxnSpPr>
            <p:spPr>
              <a:xfrm flipV="1">
                <a:off x="1979712" y="944724"/>
                <a:ext cx="1493701" cy="72008"/>
              </a:xfrm>
              <a:prstGeom prst="bentConnector3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9" name="직선 화살표 연결선 48"/>
              <p:cNvCxnSpPr>
                <a:stCxn id="33" idx="2"/>
                <a:endCxn id="34" idx="0"/>
              </p:cNvCxnSpPr>
              <p:nvPr/>
            </p:nvCxnSpPr>
            <p:spPr>
              <a:xfrm>
                <a:off x="4157490" y="1196752"/>
                <a:ext cx="0" cy="14401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0" name="직선 화살표 연결선 49"/>
              <p:cNvCxnSpPr>
                <a:stCxn id="34" idx="2"/>
                <a:endCxn id="35" idx="0"/>
              </p:cNvCxnSpPr>
              <p:nvPr/>
            </p:nvCxnSpPr>
            <p:spPr>
              <a:xfrm>
                <a:off x="4157490" y="1844824"/>
                <a:ext cx="0" cy="14401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1" name="직선 화살표 연결선 50"/>
              <p:cNvCxnSpPr>
                <a:stCxn id="35" idx="2"/>
                <a:endCxn id="36" idx="0"/>
              </p:cNvCxnSpPr>
              <p:nvPr/>
            </p:nvCxnSpPr>
            <p:spPr>
              <a:xfrm>
                <a:off x="4157490" y="2348880"/>
                <a:ext cx="24279" cy="28803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2" name="직선 화살표 연결선 51"/>
              <p:cNvCxnSpPr>
                <a:stCxn id="42" idx="3"/>
                <a:endCxn id="36" idx="1"/>
              </p:cNvCxnSpPr>
              <p:nvPr/>
            </p:nvCxnSpPr>
            <p:spPr>
              <a:xfrm>
                <a:off x="1979712" y="2816932"/>
                <a:ext cx="1229948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3" name="꺾인 연결선 52"/>
              <p:cNvCxnSpPr/>
              <p:nvPr/>
            </p:nvCxnSpPr>
            <p:spPr>
              <a:xfrm rot="16200000" flipH="1">
                <a:off x="3823337" y="3068960"/>
                <a:ext cx="396044" cy="252028"/>
              </a:xfrm>
              <a:prstGeom prst="bentConnector2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4" name="꺾인 연결선 53"/>
              <p:cNvCxnSpPr>
                <a:endCxn id="38" idx="1"/>
              </p:cNvCxnSpPr>
              <p:nvPr/>
            </p:nvCxnSpPr>
            <p:spPr>
              <a:xfrm rot="16200000" flipH="1">
                <a:off x="3525259" y="3318969"/>
                <a:ext cx="1014957" cy="288030"/>
              </a:xfrm>
              <a:prstGeom prst="bentConnector2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5" name="꺾인 연결선 54"/>
              <p:cNvCxnSpPr>
                <a:endCxn id="39" idx="1"/>
              </p:cNvCxnSpPr>
              <p:nvPr/>
            </p:nvCxnSpPr>
            <p:spPr>
              <a:xfrm rot="16200000" flipH="1">
                <a:off x="3235980" y="3649692"/>
                <a:ext cx="1593515" cy="288030"/>
              </a:xfrm>
              <a:prstGeom prst="bentConnector2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6" name="꺾인 연결선 55"/>
              <p:cNvCxnSpPr>
                <a:stCxn id="37" idx="3"/>
                <a:endCxn id="39" idx="3"/>
              </p:cNvCxnSpPr>
              <p:nvPr/>
            </p:nvCxnSpPr>
            <p:spPr>
              <a:xfrm>
                <a:off x="5976953" y="3392996"/>
                <a:ext cx="15506" cy="1197469"/>
              </a:xfrm>
              <a:prstGeom prst="bentConnector3">
                <a:avLst>
                  <a:gd name="adj1" fmla="val 1800000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57" name="꺾인 연결선 56"/>
              <p:cNvCxnSpPr>
                <a:stCxn id="39" idx="2"/>
                <a:endCxn id="40" idx="3"/>
              </p:cNvCxnSpPr>
              <p:nvPr/>
            </p:nvCxnSpPr>
            <p:spPr>
              <a:xfrm rot="16200000" flipH="1">
                <a:off x="4729129" y="5163552"/>
                <a:ext cx="766660" cy="71211"/>
              </a:xfrm>
              <a:prstGeom prst="bentConnector4">
                <a:avLst>
                  <a:gd name="adj1" fmla="val 34737"/>
                  <a:gd name="adj2" fmla="val 1655930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8" name="직선 화살표 연결선 57"/>
              <p:cNvCxnSpPr>
                <a:stCxn id="40" idx="2"/>
                <a:endCxn id="41" idx="0"/>
              </p:cNvCxnSpPr>
              <p:nvPr/>
            </p:nvCxnSpPr>
            <p:spPr>
              <a:xfrm>
                <a:off x="4463989" y="5816513"/>
                <a:ext cx="0" cy="27383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59" name="꺾인 연결선 58"/>
              <p:cNvCxnSpPr>
                <a:stCxn id="33" idx="3"/>
                <a:endCxn id="35" idx="3"/>
              </p:cNvCxnSpPr>
              <p:nvPr/>
            </p:nvCxnSpPr>
            <p:spPr>
              <a:xfrm>
                <a:off x="4841565" y="944724"/>
                <a:ext cx="15506" cy="1224136"/>
              </a:xfrm>
              <a:prstGeom prst="bentConnector3">
                <a:avLst>
                  <a:gd name="adj1" fmla="val 1800000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60" name="직선 화살표 연결선 59"/>
              <p:cNvCxnSpPr/>
              <p:nvPr/>
            </p:nvCxnSpPr>
            <p:spPr>
              <a:xfrm>
                <a:off x="5143846" y="1520788"/>
                <a:ext cx="151422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2" name="직선 화살표 연결선 61"/>
              <p:cNvCxnSpPr>
                <a:stCxn id="43" idx="3"/>
              </p:cNvCxnSpPr>
              <p:nvPr/>
            </p:nvCxnSpPr>
            <p:spPr>
              <a:xfrm flipV="1">
                <a:off x="1979712" y="3969060"/>
                <a:ext cx="190900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3" name="꺾인 연결선 62"/>
              <p:cNvCxnSpPr>
                <a:stCxn id="43" idx="2"/>
                <a:endCxn id="47" idx="2"/>
              </p:cNvCxnSpPr>
              <p:nvPr/>
            </p:nvCxnSpPr>
            <p:spPr>
              <a:xfrm rot="16200000" flipH="1">
                <a:off x="3195062" y="2825719"/>
                <a:ext cx="2464763" cy="6263613"/>
              </a:xfrm>
              <a:prstGeom prst="bentConnector3">
                <a:avLst>
                  <a:gd name="adj1" fmla="val 106803"/>
                </a:avLst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  <a:headEnd type="arrow"/>
                <a:tailEnd type="arrow"/>
              </a:ln>
              <a:effectLst/>
            </p:spPr>
          </p:cxnSp>
        </p:grpSp>
      </p:grpSp>
      <p:grpSp>
        <p:nvGrpSpPr>
          <p:cNvPr id="64" name="그룹 63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65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3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" y="-125345"/>
            <a:ext cx="6939130" cy="10800785"/>
            <a:chOff x="1" y="-125345"/>
            <a:chExt cx="6939130" cy="10800785"/>
          </a:xfrm>
        </p:grpSpPr>
        <p:sp>
          <p:nvSpPr>
            <p:cNvPr id="3134" name="Rectangle 4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5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6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7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8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9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0" name="Rectangle 11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1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2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3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4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5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6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7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8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9" name="Rectangle 4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0" name="Rectangle 6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1" name="Rectangle 8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2" name="Rectangle 10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7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그룹 27"/>
            <p:cNvGrpSpPr/>
            <p:nvPr/>
          </p:nvGrpSpPr>
          <p:grpSpPr>
            <a:xfrm>
              <a:off x="612191" y="404668"/>
              <a:ext cx="6326940" cy="8974592"/>
              <a:chOff x="7911" y="260648"/>
              <a:chExt cx="8532913" cy="5976664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7911" y="260648"/>
                <a:ext cx="8352927" cy="2049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400" b="1" dirty="0" smtClean="0">
                    <a:latin typeface="맑은 고딕" pitchFamily="50" charset="-127"/>
                    <a:ea typeface="맑은 고딕" pitchFamily="50" charset="-127"/>
                  </a:rPr>
                  <a:t>F. Business 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Organization Chart</a:t>
                </a:r>
                <a:endParaRPr lang="ko-KR" altLang="en-US" sz="140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grpSp>
            <p:nvGrpSpPr>
              <p:cNvPr id="30" name="그룹 29"/>
              <p:cNvGrpSpPr/>
              <p:nvPr/>
            </p:nvGrpSpPr>
            <p:grpSpPr>
              <a:xfrm>
                <a:off x="403920" y="692696"/>
                <a:ext cx="8136904" cy="5544616"/>
                <a:chOff x="403920" y="692696"/>
                <a:chExt cx="8136904" cy="5544616"/>
              </a:xfrm>
            </p:grpSpPr>
            <p:cxnSp>
              <p:nvCxnSpPr>
                <p:cNvPr id="31" name="직선 연결선 30"/>
                <p:cNvCxnSpPr>
                  <a:stCxn id="43" idx="2"/>
                  <a:endCxn id="60" idx="0"/>
                </p:cNvCxnSpPr>
                <p:nvPr/>
              </p:nvCxnSpPr>
              <p:spPr>
                <a:xfrm>
                  <a:off x="7844172" y="2636912"/>
                  <a:ext cx="0" cy="252028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직선 연결선 31"/>
                <p:cNvCxnSpPr>
                  <a:stCxn id="42" idx="0"/>
                  <a:endCxn id="47" idx="0"/>
                </p:cNvCxnSpPr>
                <p:nvPr/>
              </p:nvCxnSpPr>
              <p:spPr>
                <a:xfrm flipH="1">
                  <a:off x="4387788" y="2852936"/>
                  <a:ext cx="16768" cy="17281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직선 연결선 32"/>
                <p:cNvCxnSpPr/>
                <p:nvPr/>
              </p:nvCxnSpPr>
              <p:spPr>
                <a:xfrm flipH="1">
                  <a:off x="5868144" y="2852936"/>
                  <a:ext cx="16768" cy="172819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직사각형 33"/>
                <p:cNvSpPr/>
                <p:nvPr/>
              </p:nvSpPr>
              <p:spPr>
                <a:xfrm>
                  <a:off x="3563888" y="692696"/>
                  <a:ext cx="2088232" cy="216024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>
                      <a:solidFill>
                        <a:schemeClr val="tx1"/>
                      </a:solidFill>
                    </a:rPr>
                    <a:t>General </a:t>
                  </a:r>
                  <a:endParaRPr lang="ko-KR" alt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직사각형 34"/>
                <p:cNvSpPr/>
                <p:nvPr/>
              </p:nvSpPr>
              <p:spPr>
                <a:xfrm>
                  <a:off x="3563888" y="1052736"/>
                  <a:ext cx="2088232" cy="216024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sz="1000" b="1" dirty="0" smtClean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Chief </a:t>
                  </a:r>
                  <a:r>
                    <a:rPr lang="en-US" altLang="ko-KR" sz="1000" b="1" dirty="0">
                      <a:solidFill>
                        <a:schemeClr val="tx1"/>
                      </a:solidFill>
                    </a:rPr>
                    <a:t>Executive </a:t>
                  </a:r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Officer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ko-KR" alt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직사각형 35"/>
                <p:cNvSpPr/>
                <p:nvPr/>
              </p:nvSpPr>
              <p:spPr>
                <a:xfrm>
                  <a:off x="5084440" y="1412776"/>
                  <a:ext cx="1791816" cy="216024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sz="1000" b="1" dirty="0" smtClean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Board </a:t>
                  </a:r>
                  <a:r>
                    <a:rPr lang="en-US" altLang="ko-KR" sz="1000" b="1" dirty="0">
                      <a:solidFill>
                        <a:schemeClr val="tx1"/>
                      </a:solidFill>
                    </a:rPr>
                    <a:t>of Directors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ko-KR" alt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직사각형 36"/>
                <p:cNvSpPr/>
                <p:nvPr/>
              </p:nvSpPr>
              <p:spPr>
                <a:xfrm>
                  <a:off x="5093308" y="1772816"/>
                  <a:ext cx="1782948" cy="216024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Auditor</a:t>
                  </a:r>
                  <a:endParaRPr lang="ko-KR" alt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직사각형 37"/>
                <p:cNvSpPr/>
                <p:nvPr/>
              </p:nvSpPr>
              <p:spPr>
                <a:xfrm>
                  <a:off x="1187624" y="1484784"/>
                  <a:ext cx="1359768" cy="394544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>
                      <a:solidFill>
                        <a:schemeClr val="tx1"/>
                      </a:solidFill>
                    </a:rPr>
                    <a:t>R&amp;D </a:t>
                  </a:r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Laboratory </a:t>
                  </a:r>
                  <a:endParaRPr lang="ko-KR" alt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직사각형 38"/>
                <p:cNvSpPr/>
                <p:nvPr/>
              </p:nvSpPr>
              <p:spPr>
                <a:xfrm>
                  <a:off x="1043608" y="2204864"/>
                  <a:ext cx="1791816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sz="1000" b="1" dirty="0" smtClean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Director </a:t>
                  </a:r>
                  <a:r>
                    <a:rPr lang="en-US" altLang="ko-KR" sz="1000" b="1" dirty="0">
                      <a:solidFill>
                        <a:schemeClr val="tx1"/>
                      </a:solidFill>
                    </a:rPr>
                    <a:t>of Research Institute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 </a:t>
                  </a:r>
                  <a:endParaRPr lang="ko-KR" alt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직사각형 39"/>
                <p:cNvSpPr/>
                <p:nvPr/>
              </p:nvSpPr>
              <p:spPr>
                <a:xfrm>
                  <a:off x="403920" y="2852936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sz="1000" b="1" dirty="0" smtClean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Product </a:t>
                  </a:r>
                  <a:r>
                    <a:rPr lang="en-US" altLang="ko-KR" sz="1000" b="1" dirty="0">
                      <a:solidFill>
                        <a:schemeClr val="tx1"/>
                      </a:solidFill>
                    </a:rPr>
                    <a:t>Planning Team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ko-KR" alt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직사각형 40"/>
                <p:cNvSpPr/>
                <p:nvPr/>
              </p:nvSpPr>
              <p:spPr>
                <a:xfrm>
                  <a:off x="2060104" y="2852936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>
                      <a:solidFill>
                        <a:schemeClr val="tx1"/>
                      </a:solidFill>
                    </a:rPr>
                    <a:t>Product Development Team</a:t>
                  </a:r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 </a:t>
                  </a:r>
                  <a:endParaRPr lang="ko-KR" alt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직사각형 41"/>
                <p:cNvSpPr/>
                <p:nvPr/>
              </p:nvSpPr>
              <p:spPr>
                <a:xfrm>
                  <a:off x="3724672" y="2852936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Management Team</a:t>
                  </a:r>
                  <a:endParaRPr lang="ko-KR" altLang="ko-KR" sz="1000" b="1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직사각형 42"/>
                <p:cNvSpPr/>
                <p:nvPr/>
              </p:nvSpPr>
              <p:spPr>
                <a:xfrm>
                  <a:off x="7164288" y="2204864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Production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Management</a:t>
                  </a:r>
                  <a:endParaRPr lang="ko-KR" altLang="en-US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직사각형 44"/>
                <p:cNvSpPr/>
                <p:nvPr/>
              </p:nvSpPr>
              <p:spPr>
                <a:xfrm>
                  <a:off x="3707904" y="3429000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Accounting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직사각형 45"/>
                <p:cNvSpPr/>
                <p:nvPr/>
              </p:nvSpPr>
              <p:spPr>
                <a:xfrm>
                  <a:off x="3707904" y="4005064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Personnel/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Labor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직사각형 46"/>
                <p:cNvSpPr/>
                <p:nvPr/>
              </p:nvSpPr>
              <p:spPr>
                <a:xfrm>
                  <a:off x="3707904" y="4581128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Government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Relation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직사각형 47"/>
                <p:cNvSpPr/>
                <p:nvPr/>
              </p:nvSpPr>
              <p:spPr>
                <a:xfrm>
                  <a:off x="4508376" y="2204864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>
                      <a:solidFill>
                        <a:schemeClr val="tx1"/>
                      </a:solidFill>
                    </a:rPr>
                    <a:t>General </a:t>
                  </a:r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Affairs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직사각형 48"/>
                <p:cNvSpPr/>
                <p:nvPr/>
              </p:nvSpPr>
              <p:spPr>
                <a:xfrm>
                  <a:off x="5228456" y="2852936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Management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Sale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직사각형 49"/>
                <p:cNvSpPr/>
                <p:nvPr/>
              </p:nvSpPr>
              <p:spPr>
                <a:xfrm>
                  <a:off x="5211688" y="3429000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Sale </a:t>
                  </a:r>
                  <a:r>
                    <a:rPr lang="en-US" altLang="ko-KR" sz="1000" b="1" dirty="0" err="1" smtClean="0">
                      <a:solidFill>
                        <a:schemeClr val="tx1"/>
                      </a:solidFill>
                    </a:rPr>
                    <a:t>Planing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직사각형 50"/>
                <p:cNvSpPr/>
                <p:nvPr/>
              </p:nvSpPr>
              <p:spPr>
                <a:xfrm>
                  <a:off x="5211688" y="4005064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Domestic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Business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직사각형 51"/>
                <p:cNvSpPr/>
                <p:nvPr/>
              </p:nvSpPr>
              <p:spPr>
                <a:xfrm>
                  <a:off x="5211688" y="4581128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Oversea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Business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직사각형 52"/>
                <p:cNvSpPr/>
                <p:nvPr/>
              </p:nvSpPr>
              <p:spPr>
                <a:xfrm>
                  <a:off x="7181056" y="2852936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Management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Product Team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직사각형 53"/>
                <p:cNvSpPr/>
                <p:nvPr/>
              </p:nvSpPr>
              <p:spPr>
                <a:xfrm>
                  <a:off x="7164288" y="3429000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Product 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Support Team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직사각형 54"/>
                <p:cNvSpPr/>
                <p:nvPr/>
              </p:nvSpPr>
              <p:spPr>
                <a:xfrm>
                  <a:off x="7164288" y="4005064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Production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Team #1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직사각형 55"/>
                <p:cNvSpPr/>
                <p:nvPr/>
              </p:nvSpPr>
              <p:spPr>
                <a:xfrm>
                  <a:off x="7164288" y="4581128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Production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Team #2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직사각형 56"/>
                <p:cNvSpPr/>
                <p:nvPr/>
              </p:nvSpPr>
              <p:spPr>
                <a:xfrm>
                  <a:off x="467544" y="5805264"/>
                  <a:ext cx="2160240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>
                      <a:solidFill>
                        <a:schemeClr val="tx1"/>
                      </a:solidFill>
                    </a:rPr>
                    <a:t>Production Plant for </a:t>
                  </a:r>
                  <a:endParaRPr lang="en-US" altLang="ko-KR" sz="1000" b="1" dirty="0" smtClean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two </a:t>
                  </a:r>
                  <a:r>
                    <a:rPr lang="en-US" altLang="ko-KR" sz="1000" b="1" dirty="0">
                      <a:solidFill>
                        <a:schemeClr val="tx1"/>
                      </a:solidFill>
                    </a:rPr>
                    <a:t>types of </a:t>
                  </a:r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Cap[#1]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직사각형 57"/>
                <p:cNvSpPr/>
                <p:nvPr/>
              </p:nvSpPr>
              <p:spPr>
                <a:xfrm>
                  <a:off x="2915816" y="5805264"/>
                  <a:ext cx="2160240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>
                      <a:solidFill>
                        <a:schemeClr val="tx1"/>
                      </a:solidFill>
                    </a:rPr>
                    <a:t>Production Plant for </a:t>
                  </a:r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Container[#2]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직사각형 58"/>
                <p:cNvSpPr/>
                <p:nvPr/>
              </p:nvSpPr>
              <p:spPr>
                <a:xfrm>
                  <a:off x="5364088" y="5805264"/>
                  <a:ext cx="2160240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Production Plant for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Red ginseng liquid[#3]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직사각형 59"/>
                <p:cNvSpPr/>
                <p:nvPr/>
              </p:nvSpPr>
              <p:spPr>
                <a:xfrm>
                  <a:off x="7164288" y="5157192"/>
                  <a:ext cx="135976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Production</a:t>
                  </a:r>
                </a:p>
                <a:p>
                  <a:pPr algn="ctr"/>
                  <a:r>
                    <a:rPr lang="en-US" altLang="ko-KR" sz="1000" b="1" dirty="0" smtClean="0">
                      <a:solidFill>
                        <a:schemeClr val="tx1"/>
                      </a:solidFill>
                    </a:rPr>
                    <a:t>Team #3</a:t>
                  </a:r>
                  <a:endParaRPr lang="ko-KR" altLang="ko-KR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1" name="직선 연결선 60"/>
                <p:cNvCxnSpPr>
                  <a:endCxn id="35" idx="0"/>
                </p:cNvCxnSpPr>
                <p:nvPr/>
              </p:nvCxnSpPr>
              <p:spPr>
                <a:xfrm>
                  <a:off x="4608004" y="908720"/>
                  <a:ext cx="0" cy="1440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꺾인 연결선 61"/>
                <p:cNvCxnSpPr>
                  <a:stCxn id="35" idx="2"/>
                  <a:endCxn id="48" idx="1"/>
                </p:cNvCxnSpPr>
                <p:nvPr/>
              </p:nvCxnSpPr>
              <p:spPr>
                <a:xfrm rot="5400000">
                  <a:off x="3982126" y="1795010"/>
                  <a:ext cx="1152128" cy="99628"/>
                </a:xfrm>
                <a:prstGeom prst="bentConnector4">
                  <a:avLst>
                    <a:gd name="adj1" fmla="val 40625"/>
                    <a:gd name="adj2" fmla="val 329454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직선 연결선 62"/>
                <p:cNvCxnSpPr>
                  <a:stCxn id="36" idx="1"/>
                </p:cNvCxnSpPr>
                <p:nvPr/>
              </p:nvCxnSpPr>
              <p:spPr>
                <a:xfrm flipH="1">
                  <a:off x="4608004" y="1520788"/>
                  <a:ext cx="47643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직선 연결선 63"/>
                <p:cNvCxnSpPr>
                  <a:stCxn id="37" idx="1"/>
                </p:cNvCxnSpPr>
                <p:nvPr/>
              </p:nvCxnSpPr>
              <p:spPr>
                <a:xfrm flipH="1">
                  <a:off x="4283968" y="1880828"/>
                  <a:ext cx="8093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직선 연결선 64"/>
                <p:cNvCxnSpPr>
                  <a:stCxn id="39" idx="3"/>
                  <a:endCxn id="48" idx="1"/>
                </p:cNvCxnSpPr>
                <p:nvPr/>
              </p:nvCxnSpPr>
              <p:spPr>
                <a:xfrm>
                  <a:off x="2835424" y="2420888"/>
                  <a:ext cx="167295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직선 연결선 65"/>
                <p:cNvCxnSpPr>
                  <a:stCxn id="48" idx="3"/>
                  <a:endCxn id="43" idx="1"/>
                </p:cNvCxnSpPr>
                <p:nvPr/>
              </p:nvCxnSpPr>
              <p:spPr>
                <a:xfrm>
                  <a:off x="5868144" y="2420888"/>
                  <a:ext cx="129614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직선 연결선 66"/>
                <p:cNvCxnSpPr>
                  <a:stCxn id="38" idx="3"/>
                </p:cNvCxnSpPr>
                <p:nvPr/>
              </p:nvCxnSpPr>
              <p:spPr>
                <a:xfrm>
                  <a:off x="2547392" y="1682056"/>
                  <a:ext cx="206061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꺾인 연결선 67"/>
                <p:cNvCxnSpPr>
                  <a:stCxn id="39" idx="2"/>
                  <a:endCxn id="40" idx="0"/>
                </p:cNvCxnSpPr>
                <p:nvPr/>
              </p:nvCxnSpPr>
              <p:spPr>
                <a:xfrm rot="5400000">
                  <a:off x="1403648" y="2317068"/>
                  <a:ext cx="216024" cy="855712"/>
                </a:xfrm>
                <a:prstGeom prst="bentConnector3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꺾인 연결선 68"/>
                <p:cNvCxnSpPr>
                  <a:stCxn id="39" idx="2"/>
                  <a:endCxn id="41" idx="0"/>
                </p:cNvCxnSpPr>
                <p:nvPr/>
              </p:nvCxnSpPr>
              <p:spPr>
                <a:xfrm rot="16200000" flipH="1">
                  <a:off x="2231740" y="2344688"/>
                  <a:ext cx="216024" cy="800472"/>
                </a:xfrm>
                <a:prstGeom prst="bentConnector3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꺾인 연결선 69"/>
                <p:cNvCxnSpPr>
                  <a:stCxn id="48" idx="2"/>
                  <a:endCxn id="42" idx="0"/>
                </p:cNvCxnSpPr>
                <p:nvPr/>
              </p:nvCxnSpPr>
              <p:spPr>
                <a:xfrm rot="5400000">
                  <a:off x="4688396" y="2353072"/>
                  <a:ext cx="216024" cy="783704"/>
                </a:xfrm>
                <a:prstGeom prst="bentConnector3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꺾인 연결선 70"/>
                <p:cNvCxnSpPr>
                  <a:stCxn id="48" idx="2"/>
                  <a:endCxn id="49" idx="0"/>
                </p:cNvCxnSpPr>
                <p:nvPr/>
              </p:nvCxnSpPr>
              <p:spPr>
                <a:xfrm rot="16200000" flipH="1">
                  <a:off x="5440288" y="2384884"/>
                  <a:ext cx="216024" cy="720080"/>
                </a:xfrm>
                <a:prstGeom prst="bentConnector3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꺾인 연결선 71"/>
                <p:cNvCxnSpPr>
                  <a:stCxn id="55" idx="3"/>
                  <a:endCxn id="57" idx="2"/>
                </p:cNvCxnSpPr>
                <p:nvPr/>
              </p:nvCxnSpPr>
              <p:spPr>
                <a:xfrm flipH="1">
                  <a:off x="1547664" y="4221088"/>
                  <a:ext cx="6976392" cy="2016224"/>
                </a:xfrm>
                <a:prstGeom prst="bentConnector4">
                  <a:avLst>
                    <a:gd name="adj1" fmla="val -3277"/>
                    <a:gd name="adj2" fmla="val 111338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꺾인 연결선 72"/>
                <p:cNvCxnSpPr>
                  <a:stCxn id="56" idx="3"/>
                  <a:endCxn id="58" idx="2"/>
                </p:cNvCxnSpPr>
                <p:nvPr/>
              </p:nvCxnSpPr>
              <p:spPr>
                <a:xfrm flipH="1">
                  <a:off x="3995936" y="4797152"/>
                  <a:ext cx="4528120" cy="1440160"/>
                </a:xfrm>
                <a:prstGeom prst="bentConnector4">
                  <a:avLst>
                    <a:gd name="adj1" fmla="val -5048"/>
                    <a:gd name="adj2" fmla="val 115873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꺾인 연결선 73"/>
                <p:cNvCxnSpPr>
                  <a:stCxn id="60" idx="3"/>
                  <a:endCxn id="59" idx="2"/>
                </p:cNvCxnSpPr>
                <p:nvPr/>
              </p:nvCxnSpPr>
              <p:spPr>
                <a:xfrm flipH="1">
                  <a:off x="6444208" y="5373216"/>
                  <a:ext cx="2079848" cy="864096"/>
                </a:xfrm>
                <a:prstGeom prst="bentConnector4">
                  <a:avLst>
                    <a:gd name="adj1" fmla="val -10991"/>
                    <a:gd name="adj2" fmla="val 126455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5" name="그룹 74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76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612191" y="774702"/>
            <a:ext cx="6625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G . Sum of required Funds</a:t>
            </a:r>
          </a:p>
          <a:p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    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The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total amount of required funds for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the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whole </a:t>
            </a:r>
            <a:r>
              <a:rPr lang="en-US" altLang="ko-KR" sz="1400" dirty="0" smtClean="0">
                <a:latin typeface="맑은 고딕" pitchFamily="50" charset="-127"/>
                <a:ea typeface="맑은 고딕" pitchFamily="50" charset="-127"/>
              </a:rPr>
              <a:t>investment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 </a:t>
            </a:r>
            <a:endParaRPr lang="ko-KR" altLang="ko-KR" sz="1400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311119"/>
              </p:ext>
            </p:extLst>
          </p:nvPr>
        </p:nvGraphicFramePr>
        <p:xfrm>
          <a:off x="795047" y="1674190"/>
          <a:ext cx="6402603" cy="7128990"/>
        </p:xfrm>
        <a:graphic>
          <a:graphicData uri="http://schemas.openxmlformats.org/drawingml/2006/table">
            <a:tbl>
              <a:tblPr firstRow="1" firstCol="1" bandRow="1"/>
              <a:tblGrid>
                <a:gridCol w="1305416"/>
                <a:gridCol w="1923471"/>
                <a:gridCol w="1586858"/>
                <a:gridCol w="1586858"/>
              </a:tblGrid>
              <a:tr h="440731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Category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Breakdown</a:t>
                      </a:r>
                      <a:endParaRPr lang="ko-KR" sz="9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Amount (USD)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Note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</a:tr>
              <a:tr h="1052362">
                <a:tc>
                  <a:txBody>
                    <a:bodyPr/>
                    <a:lstStyle/>
                    <a:p>
                      <a:pPr algn="l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(1)Land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Purchase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Ⅰ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.Concentrate Factory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Ⅱ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.Filling Factory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Ⅲ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.Container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Development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 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Factory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2,637,562</a:t>
                      </a:r>
                      <a:endParaRPr lang="ko-KR" sz="9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Ⅰ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.(1,652.9m2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Ⅱ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.(3,3058m2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Ⅲ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.(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3,3058m2)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8022">
                <a:tc>
                  <a:txBody>
                    <a:bodyPr/>
                    <a:lstStyle/>
                    <a:p>
                      <a:pPr algn="l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(2)Construction </a:t>
                      </a:r>
                    </a:p>
                    <a:p>
                      <a:pPr algn="l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  Expenses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Ⅰ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.Concentrate Factory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Ⅱ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.Filling Factory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Ⅲ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.Container Development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  Factory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Ⅳ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.Authorization/Permit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  Expenses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4,567,032</a:t>
                      </a:r>
                      <a:endParaRPr lang="ko-KR" sz="9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4,425</a:t>
                      </a: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 $1,338.5/m2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(Certified GMP Facility)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2362">
                <a:tc>
                  <a:txBody>
                    <a:bodyPr/>
                    <a:lstStyle/>
                    <a:p>
                      <a:pPr algn="l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(3)Machinery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and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l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  Equipment </a:t>
                      </a:r>
                    </a:p>
                    <a:p>
                      <a:pPr algn="l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  Expenses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Ⅰ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.Concentrate Factory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Ⅱ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.Filling Factory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Ⅲ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.Container Development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 Factory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5,522,718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Certified GMP +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HACCP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Facilities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600">
                <a:tc>
                  <a:txBody>
                    <a:bodyPr/>
                    <a:lstStyle/>
                    <a:p>
                      <a:pPr algn="l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(4)Working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Capital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9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7,296,460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See details</a:t>
                      </a:r>
                      <a:endParaRPr lang="ko-KR" sz="9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260">
                <a:tc>
                  <a:txBody>
                    <a:bodyPr/>
                    <a:lstStyle/>
                    <a:p>
                      <a:pPr algn="l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(5)R&amp;D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Expenses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New Product Development,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/>
                      </a:r>
                      <a:b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</a:b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Patent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Acquisition 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R&amp;D Expenses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are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included to Working Capital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See details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0193">
                <a:tc>
                  <a:txBody>
                    <a:bodyPr/>
                    <a:lstStyle/>
                    <a:p>
                      <a:pPr algn="l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(6)Raw Material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Red </a:t>
                      </a:r>
                      <a:r>
                        <a:rPr lang="en-US" altLang="ko-KR" sz="1000" b="1" kern="100" dirty="0" err="1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ginseong</a:t>
                      </a: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Purchase Cost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10,000,000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-</a:t>
                      </a:r>
                      <a:r>
                        <a:rPr lang="en-US" altLang="ko-KR" sz="1000" b="1" kern="100" dirty="0" err="1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Ginseong</a:t>
                      </a: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</a:t>
                      </a:r>
                      <a:r>
                        <a:rPr lang="en-US" altLang="ko-KR" sz="1000" b="1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Purchase 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 Cost</a:t>
                      </a:r>
                    </a:p>
                    <a:p>
                      <a:pPr algn="l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-Dried </a:t>
                      </a:r>
                      <a:r>
                        <a:rPr lang="en-US" altLang="ko-KR" sz="1000" b="1" kern="100" baseline="0" dirty="0" err="1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Ginseong</a:t>
                      </a:r>
                      <a:r>
                        <a:rPr lang="en-US" altLang="ko-KR" sz="1000" b="1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     </a:t>
                      </a:r>
                    </a:p>
                    <a:p>
                      <a:pPr algn="l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 Purchase  Cost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46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Total</a:t>
                      </a:r>
                      <a:endParaRPr lang="ko-KR" sz="9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9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USD 30,023,772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55431" marR="55431" marT="15216" marB="1521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0" name="그룹 29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1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28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611564" y="233990"/>
            <a:ext cx="67695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sz="1800" b="1" dirty="0"/>
              <a:t>2. </a:t>
            </a:r>
            <a:r>
              <a:rPr lang="en-US" altLang="ko-KR" sz="1800" b="1" dirty="0" smtClean="0">
                <a:solidFill>
                  <a:prstClr val="black"/>
                </a:solidFill>
              </a:rPr>
              <a:t>FUND </a:t>
            </a:r>
            <a:r>
              <a:rPr lang="en-US" altLang="ko-KR" sz="1800" b="1" dirty="0">
                <a:solidFill>
                  <a:prstClr val="black"/>
                </a:solidFill>
              </a:rPr>
              <a:t>Investment  Contents (Summary)</a:t>
            </a:r>
          </a:p>
          <a:p>
            <a:pPr fontAlgn="base"/>
            <a:r>
              <a:rPr lang="en-US" altLang="ko-KR" sz="1400" b="1" dirty="0" smtClean="0"/>
              <a:t>   A. Monthly </a:t>
            </a:r>
            <a:r>
              <a:rPr lang="en-US" altLang="ko-KR" sz="1400" b="1" dirty="0"/>
              <a:t>Schedule from Facility Construction to Star of </a:t>
            </a:r>
            <a:r>
              <a:rPr lang="en-US" altLang="ko-KR" sz="1400" b="1" dirty="0" smtClean="0"/>
              <a:t>Product   </a:t>
            </a:r>
          </a:p>
          <a:p>
            <a:pPr fontAlgn="base"/>
            <a:r>
              <a:rPr lang="en-US" altLang="ko-KR" sz="1400" b="1" dirty="0" smtClean="0"/>
              <a:t>        Manufacturing</a:t>
            </a:r>
            <a:endParaRPr lang="ko-KR" altLang="ko-KR" sz="1400" dirty="0"/>
          </a:p>
          <a:p>
            <a:pPr fontAlgn="base"/>
            <a:r>
              <a:rPr lang="en-US" altLang="ko-KR" sz="1400" dirty="0" smtClean="0"/>
              <a:t>     =&gt; </a:t>
            </a:r>
            <a:r>
              <a:rPr lang="en-US" altLang="ko-KR" sz="1400" dirty="0"/>
              <a:t>12months from Land Purchase to Product Manufacturing</a:t>
            </a:r>
            <a:endParaRPr lang="ko-KR" altLang="ko-KR" sz="1400" dirty="0"/>
          </a:p>
          <a:p>
            <a:pPr fontAlgn="base"/>
            <a:r>
              <a:rPr lang="en-US" altLang="ko-KR" sz="1400" dirty="0" smtClean="0"/>
              <a:t>     =&gt; </a:t>
            </a:r>
            <a:r>
              <a:rPr lang="en-US" altLang="ko-KR" sz="1400" dirty="0" smtClean="0">
                <a:effectLst/>
              </a:rPr>
              <a:t>Land purchase time is important </a:t>
            </a:r>
            <a:r>
              <a:rPr lang="en-US" altLang="ko-KR" sz="1400" dirty="0" smtClean="0"/>
              <a:t>(</a:t>
            </a:r>
            <a:r>
              <a:rPr lang="en-US" altLang="ko-KR" sz="1400" dirty="0"/>
              <a:t>A lot of problems could take place in winter </a:t>
            </a:r>
            <a:endParaRPr lang="en-US" altLang="ko-KR" sz="1400" dirty="0" smtClean="0"/>
          </a:p>
          <a:p>
            <a:pPr fontAlgn="base"/>
            <a:r>
              <a:rPr lang="en-US" altLang="ko-KR" sz="1400" dirty="0"/>
              <a:t> </a:t>
            </a:r>
            <a:r>
              <a:rPr lang="en-US" altLang="ko-KR" sz="1400" dirty="0" smtClean="0"/>
              <a:t>         months</a:t>
            </a:r>
            <a:r>
              <a:rPr lang="en-US" altLang="ko-KR" sz="1400" dirty="0"/>
              <a:t>)</a:t>
            </a:r>
            <a:endParaRPr lang="ko-KR" altLang="ko-KR" sz="1400" dirty="0"/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333012"/>
              </p:ext>
            </p:extLst>
          </p:nvPr>
        </p:nvGraphicFramePr>
        <p:xfrm>
          <a:off x="827590" y="1771331"/>
          <a:ext cx="6553541" cy="8039989"/>
        </p:xfrm>
        <a:graphic>
          <a:graphicData uri="http://schemas.openxmlformats.org/drawingml/2006/table">
            <a:tbl>
              <a:tblPr firstRow="1" firstCol="1" bandRow="1"/>
              <a:tblGrid>
                <a:gridCol w="864753"/>
                <a:gridCol w="432060"/>
                <a:gridCol w="432060"/>
                <a:gridCol w="360050"/>
                <a:gridCol w="360050"/>
                <a:gridCol w="359128"/>
                <a:gridCol w="440485"/>
                <a:gridCol w="440485"/>
                <a:gridCol w="440485"/>
                <a:gridCol w="433932"/>
                <a:gridCol w="490303"/>
                <a:gridCol w="491610"/>
                <a:gridCol w="488996"/>
                <a:gridCol w="519144"/>
              </a:tblGrid>
              <a:tr h="405831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Category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4(M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6(M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7(M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10(M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11(M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+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12(M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Note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42436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Land Purchase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925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Design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919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Authorization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/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Permit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36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Start of Construction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765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Completion of Construction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36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Facility Design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36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Ordering of Facility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36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Completion of Facility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765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Red-Ginseng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Concentrate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Purchase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0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바탕"/>
                        </a:rPr>
                        <a:t>●</a:t>
                      </a:r>
                      <a:endParaRPr lang="ko-KR" altLang="ko-KR" sz="1000" b="1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0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바탕"/>
                        </a:rPr>
                        <a:t>●</a:t>
                      </a:r>
                      <a:endParaRPr lang="ko-KR" altLang="ko-KR" sz="1000" b="1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36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Container Production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919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New Product Development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919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Design Development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36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Development of Package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36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Operational Testing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765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Product Manufacturing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36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Patent Application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4186" marR="34186" marT="9384" marB="93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0" name="그룹 29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1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899592" y="332656"/>
            <a:ext cx="597746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</a:pPr>
            <a:r>
              <a:rPr lang="en-US" altLang="ko-KR" sz="1800" b="1" kern="0" dirty="0">
                <a:solidFill>
                  <a:srgbClr val="000000"/>
                </a:solidFill>
                <a:cs typeface="굴림"/>
              </a:rPr>
              <a:t>B</a:t>
            </a:r>
            <a:r>
              <a:rPr lang="en-US" altLang="ko-KR" sz="1800" b="1" kern="0" dirty="0" smtClean="0">
                <a:solidFill>
                  <a:srgbClr val="000000"/>
                </a:solidFill>
                <a:cs typeface="굴림"/>
              </a:rPr>
              <a:t>. </a:t>
            </a:r>
            <a:r>
              <a:rPr lang="en-US" altLang="ko-KR" sz="1800" b="1" kern="0" dirty="0">
                <a:solidFill>
                  <a:srgbClr val="000000"/>
                </a:solidFill>
                <a:cs typeface="굴림"/>
              </a:rPr>
              <a:t>Breakdown of Expenses for Facilities (USD)</a:t>
            </a:r>
            <a:endParaRPr lang="ko-KR" altLang="ko-KR" sz="1800" kern="100" dirty="0">
              <a:cs typeface="Times New Roman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765041"/>
              </p:ext>
            </p:extLst>
          </p:nvPr>
        </p:nvGraphicFramePr>
        <p:xfrm>
          <a:off x="899596" y="895698"/>
          <a:ext cx="6193495" cy="8413893"/>
        </p:xfrm>
        <a:graphic>
          <a:graphicData uri="http://schemas.openxmlformats.org/drawingml/2006/table">
            <a:tbl>
              <a:tblPr firstRow="1" firstCol="1" bandRow="1"/>
              <a:tblGrid>
                <a:gridCol w="1152795"/>
                <a:gridCol w="1440200"/>
                <a:gridCol w="1152160"/>
                <a:gridCol w="2448340"/>
              </a:tblGrid>
              <a:tr h="240151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Category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Breakdown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Expenses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Note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401112">
                <a:tc rowSpan="7">
                  <a:txBody>
                    <a:bodyPr/>
                    <a:lstStyle/>
                    <a:p>
                      <a:pPr marL="228600" indent="-228600"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Factory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for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marL="0" indent="0"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   Concentrate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Land Purchase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442,478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1,650m2 (Ginseng Food Industrial Complex, </a:t>
                      </a:r>
                      <a:r>
                        <a:rPr lang="en-US" sz="1000" b="1" kern="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Yeongju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City, </a:t>
                      </a:r>
                      <a:r>
                        <a:rPr lang="en-US" sz="1000" b="1" kern="0" dirty="0" err="1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Gyeongbuk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Province)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Acquisition Tax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20,354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Construction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Expenses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2,212,389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1,650m2 for GMP, HACCP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Facilities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(Construction cost:  $1.339 per 1m2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5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Design &amp;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Authorization/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Permit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Expenses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88,496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-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Machinery and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Equipment 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Expenses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2,205,681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VAT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220,568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Subtotal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USD 5,189,966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401112">
                <a:tc rowSpan="7"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2. Factory for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 Filling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Land Purchase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1,106,195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3,305m2 (Gumi 3 Industrial Complex, Chilgok County, Gyeongbuk Province)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Acquisition Tax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50,885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Construction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Expenses</a:t>
                      </a: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1,327,434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991.74m2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for GMP, HACCP </a:t>
                      </a:r>
                      <a:r>
                        <a:rPr lang="en-US" sz="1000" b="1" kern="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Facilties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($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1,339 per 1m2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Authorization/Permit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Expenses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88,496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5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Machinery and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Equipment 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Expenses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1,930,088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0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VAT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193,009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Subtotal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USD 4,696,106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</a:tr>
              <a:tr h="589980">
                <a:tc rowSpan="7"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3. Factory for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Container 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Development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Land Purchase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973,451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3,305m2 (Machine Industrial Complex, A-gok Village, Chilgok County , Gyeongbuk Province)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3500"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Acquisition Tax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44,779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Construction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Expenses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761,062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661m2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for GMP, HACCP Facilities ($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1,152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per 1m2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5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Design &amp;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Authorization/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Permit Expenses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88,496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5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Machinery and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Equipment 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Expenses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884,956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0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VAT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88,496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4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Subtotal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USD 2,841,239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</a:tr>
              <a:tr h="240151"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Total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8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USD 12,727,319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39514" marR="39514" marT="10847" marB="1084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</a:tr>
            </a:tbl>
          </a:graphicData>
        </a:graphic>
      </p:graphicFrame>
      <p:grpSp>
        <p:nvGrpSpPr>
          <p:cNvPr id="30" name="그룹 29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1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683568" y="332656"/>
            <a:ext cx="619349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</a:pPr>
            <a:r>
              <a:rPr lang="en-US" altLang="ko-KR" sz="1800" b="1" kern="0" dirty="0">
                <a:solidFill>
                  <a:srgbClr val="000000"/>
                </a:solidFill>
                <a:cs typeface="굴림"/>
              </a:rPr>
              <a:t>C</a:t>
            </a:r>
            <a:r>
              <a:rPr lang="en-US" altLang="ko-KR" sz="1800" b="1" kern="0" dirty="0" smtClean="0">
                <a:solidFill>
                  <a:srgbClr val="000000"/>
                </a:solidFill>
                <a:cs typeface="굴림"/>
              </a:rPr>
              <a:t>. </a:t>
            </a:r>
            <a:r>
              <a:rPr lang="en-US" altLang="ko-KR" sz="1800" b="1" kern="0" dirty="0">
                <a:solidFill>
                  <a:srgbClr val="000000"/>
                </a:solidFill>
                <a:cs typeface="굴림"/>
              </a:rPr>
              <a:t>Breakdown of Working Capital (USD)</a:t>
            </a:r>
            <a:endParaRPr lang="ko-KR" altLang="ko-KR" sz="1800" kern="100" dirty="0">
              <a:cs typeface="Times New Roman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874136"/>
              </p:ext>
            </p:extLst>
          </p:nvPr>
        </p:nvGraphicFramePr>
        <p:xfrm>
          <a:off x="854384" y="908724"/>
          <a:ext cx="6526747" cy="8391469"/>
        </p:xfrm>
        <a:graphic>
          <a:graphicData uri="http://schemas.openxmlformats.org/drawingml/2006/table">
            <a:tbl>
              <a:tblPr firstRow="1" firstCol="1" bandRow="1"/>
              <a:tblGrid>
                <a:gridCol w="1329523"/>
                <a:gridCol w="846060"/>
                <a:gridCol w="1087791"/>
                <a:gridCol w="1087791"/>
                <a:gridCol w="1087791"/>
                <a:gridCol w="1087791"/>
              </a:tblGrid>
              <a:tr h="414877">
                <a:tc>
                  <a:txBody>
                    <a:bodyPr/>
                    <a:lstStyle/>
                    <a:p>
                      <a:pPr algn="just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Category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Quantity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Required Expenses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Note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02872">
                <a:tc gridSpan="6">
                  <a:txBody>
                    <a:bodyPr/>
                    <a:lstStyle/>
                    <a:p>
                      <a:pPr marL="342900" lvl="0" indent="-342900"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맑은 고딕"/>
                        <a:buChar char="※"/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“Expansion of Market and Sales (Home/Abroad Market Development)” through an outsourcing until completion of self-production facility 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바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5623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Red Ginseng Bottle Cap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Manufacturing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2,000,000ea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619,469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5623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Red Ginseng Blister Pack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Manufacturing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2,000,000ea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530,973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02872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effectLst/>
                        </a:rPr>
                        <a:t>product packing preparation 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3,000,000ea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1,592,920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90291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Red Ginseng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Concentrate 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Purchase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Each 10T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2,477,876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굴림"/>
                        </a:rPr>
                        <a:t>* Red Ginseng Bottle Cap </a:t>
                      </a:r>
                    </a:p>
                    <a:p>
                      <a:pPr marL="0" marR="0" lvl="0" indent="0" algn="just" defTabSz="914400" rtl="0" eaLnBrk="1" fontAlgn="base" latinLnBrk="1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굴림"/>
                        </a:rPr>
                        <a:t>    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(10T 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/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USD1,238,938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 , </a:t>
                      </a:r>
                      <a:endParaRPr lang="en-US" sz="10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marL="0" marR="0" lvl="0" indent="0" algn="just" defTabSz="914400" rtl="0" eaLnBrk="1" fontAlgn="base" latinLnBrk="1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* Red Ginseng Bottle Cheers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Blister Pack</a:t>
                      </a:r>
                    </a:p>
                    <a:p>
                      <a:pPr marL="0" marR="0" lvl="0" indent="0" algn="just" defTabSz="914400" rtl="0" eaLnBrk="1" fontAlgn="base" latinLnBrk="1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    (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10T /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USD1,238,938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15452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Labor Cost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20personnel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411,504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3moths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90291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R&amp;D 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Expenses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(1-5 : total)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 items described below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513,274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 rowSpan="6"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02872"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1.Fermented </a:t>
                      </a:r>
                      <a:r>
                        <a:rPr lang="en-US" sz="1000" b="0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Concentrate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5months)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88,496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02872"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2.Wild-Ginseng </a:t>
                      </a:r>
                      <a:r>
                        <a:rPr lang="en-US" sz="1000" b="0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Culture Fluid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5months)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176,991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5623"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3.Making </a:t>
                      </a:r>
                      <a:r>
                        <a:rPr lang="en-US" sz="1000" b="0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 </a:t>
                      </a:r>
                      <a:r>
                        <a:rPr lang="en-US" sz="1000" b="0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types</a:t>
                      </a:r>
                    </a:p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</a:t>
                      </a:r>
                      <a:r>
                        <a:rPr lang="en-US" sz="1000" b="0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of cap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5months)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123,894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5623"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4.Making </a:t>
                      </a:r>
                      <a:r>
                        <a:rPr lang="en-US" sz="1000" b="0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Blister </a:t>
                      </a:r>
                      <a:endParaRPr lang="en-US" sz="1000" b="0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Pack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5months)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61,947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73043"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5.Making No-</a:t>
                      </a:r>
                    </a:p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leftover </a:t>
                      </a:r>
                      <a:r>
                        <a:rPr lang="en-US" sz="1000" b="0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Tube Container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5months)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61,947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B7E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96513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Reserve Funds (Various Fees)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Construction</a:t>
                      </a: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/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Facilities/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Operation/Fees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884,956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90291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Vehicles and Transportation Equipment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 Vehicles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265,487</a:t>
                      </a: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7771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Raw materials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Red ginseng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Purchase cost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10,000,000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228600" indent="-228600" algn="just">
                        <a:lnSpc>
                          <a:spcPct val="115000"/>
                        </a:lnSpc>
                        <a:buAutoNum type="arabicPeriod"/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</a:rPr>
                        <a:t>Red Ginseng purchase cost , or Concentrate Red ginseng purchase cost</a:t>
                      </a:r>
                    </a:p>
                    <a:p>
                      <a:pPr marL="228600" indent="-228600" algn="just">
                        <a:lnSpc>
                          <a:spcPct val="115000"/>
                        </a:lnSpc>
                        <a:buAutoNum type="arabicPeriod"/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</a:rPr>
                        <a:t>Purchase</a:t>
                      </a:r>
                      <a:r>
                        <a:rPr lang="en-US" altLang="ko-KR" sz="1000" b="1" kern="100" baseline="0" dirty="0" smtClean="0">
                          <a:effectLst/>
                          <a:latin typeface="맑은 고딕"/>
                          <a:ea typeface="맑은 고딕"/>
                        </a:rPr>
                        <a:t> at least (eight-ten months)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3441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Total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USD 17,296,459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7746" marR="47746" marT="13107" marB="131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</a:tr>
            </a:tbl>
          </a:graphicData>
        </a:graphic>
      </p:graphicFrame>
      <p:grpSp>
        <p:nvGrpSpPr>
          <p:cNvPr id="30" name="그룹 29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1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01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3" name="TextBox 18"/>
          <p:cNvSpPr txBox="1">
            <a:spLocks noChangeArrowheads="1"/>
          </p:cNvSpPr>
          <p:nvPr/>
        </p:nvSpPr>
        <p:spPr bwMode="auto">
          <a:xfrm>
            <a:off x="2556461" y="1809515"/>
            <a:ext cx="3016443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QUALIFICATION STATEMENT</a:t>
            </a:r>
            <a:endParaRPr lang="ko-KR" altLang="en-US" sz="1600" b="1" dirty="0">
              <a:latin typeface="Arial" panose="020B0604020202020204" pitchFamily="34" charset="0"/>
              <a:ea typeface="HY수평선M" pitchFamily="18" charset="-127"/>
              <a:cs typeface="Arial" panose="020B0604020202020204" pitchFamily="34" charset="0"/>
            </a:endParaRPr>
          </a:p>
        </p:txBody>
      </p:sp>
      <p:sp>
        <p:nvSpPr>
          <p:cNvPr id="3154" name="TextBox 43"/>
          <p:cNvSpPr txBox="1">
            <a:spLocks noChangeArrowheads="1"/>
          </p:cNvSpPr>
          <p:nvPr/>
        </p:nvSpPr>
        <p:spPr bwMode="auto">
          <a:xfrm>
            <a:off x="1836361" y="3618459"/>
            <a:ext cx="5073650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4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Dear Sir,</a:t>
            </a:r>
            <a:endParaRPr lang="en-US" altLang="ko-KR" sz="1400" b="1" dirty="0"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ko-KR" sz="1400" b="1" dirty="0"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ko-KR" sz="1400" b="1" dirty="0"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This document is prepared by INHYANG to get assigned as a supplier of the Red Ginseng Concentrate Products Seller Company  and the other Facility  in invest  project.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ko-KR" sz="1400" b="1" dirty="0"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ko-KR" sz="1400" b="1" dirty="0">
              <a:latin typeface="Arial" panose="020B0604020202020204" pitchFamily="34" charset="0"/>
              <a:ea typeface="Kozuka Gothic Pro M" pitchFamily="34" charset="-128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We look forward contribute in your Investment project ( production and sale) as the partner for Red ginseng Concentrate Product "CAP" and "Blister"</a:t>
            </a:r>
          </a:p>
        </p:txBody>
      </p:sp>
      <p:sp>
        <p:nvSpPr>
          <p:cNvPr id="3155" name="TextBox 18"/>
          <p:cNvSpPr txBox="1">
            <a:spLocks noChangeArrowheads="1"/>
          </p:cNvSpPr>
          <p:nvPr/>
        </p:nvSpPr>
        <p:spPr bwMode="auto">
          <a:xfrm>
            <a:off x="5365752" y="6869951"/>
            <a:ext cx="1871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2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2020.   11  .   09  .      </a:t>
            </a:r>
            <a:endParaRPr lang="ko-KR" altLang="en-US" sz="1200" b="1" dirty="0">
              <a:latin typeface="Arial" panose="020B0604020202020204" pitchFamily="34" charset="0"/>
              <a:ea typeface="HY수평선M" pitchFamily="18" charset="-127"/>
              <a:cs typeface="Arial" panose="020B0604020202020204" pitchFamily="34" charset="0"/>
            </a:endParaRPr>
          </a:p>
        </p:txBody>
      </p:sp>
      <p:pic>
        <p:nvPicPr>
          <p:cNvPr id="2050" name="Picture 2" descr="C:\Users\user\Pictures\DrCapture\2020-11-09\BoxArea00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20" y="7598306"/>
            <a:ext cx="813048" cy="7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18"/>
          <p:cNvSpPr txBox="1">
            <a:spLocks noChangeArrowheads="1"/>
          </p:cNvSpPr>
          <p:nvPr/>
        </p:nvSpPr>
        <p:spPr bwMode="auto">
          <a:xfrm rot="10800000" flipV="1">
            <a:off x="3780628" y="7795040"/>
            <a:ext cx="252095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Lee Sang </a:t>
            </a:r>
            <a:r>
              <a:rPr lang="en-US" altLang="ko-KR" sz="1200" b="1" dirty="0" err="1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Gon</a:t>
            </a:r>
            <a:r>
              <a:rPr lang="en-US" altLang="ko-KR" sz="12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rPr>
              <a:t>  /   President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000" b="1" dirty="0"/>
              <a:t>the best </a:t>
            </a:r>
            <a:r>
              <a:rPr lang="en-US" altLang="ko-KR" sz="1000" b="1" dirty="0" smtClean="0"/>
              <a:t>Red </a:t>
            </a:r>
            <a:r>
              <a:rPr lang="en-US" altLang="ko-KR" sz="1000" b="1" dirty="0"/>
              <a:t>ginseng </a:t>
            </a:r>
            <a:r>
              <a:rPr lang="en-US" altLang="ko-KR" sz="1000" b="1" dirty="0" smtClean="0"/>
              <a:t>manufacturer </a:t>
            </a:r>
            <a:endParaRPr lang="ko-KR" altLang="en-US" sz="1000" b="1" dirty="0">
              <a:latin typeface="Arial" panose="020B0604020202020204" pitchFamily="34" charset="0"/>
              <a:ea typeface="HY수평선M" pitchFamily="18" charset="-127"/>
              <a:cs typeface="Arial" panose="020B0604020202020204" pitchFamily="34" charset="0"/>
            </a:endParaRPr>
          </a:p>
        </p:txBody>
      </p:sp>
      <p:pic>
        <p:nvPicPr>
          <p:cNvPr id="2051" name="Picture 3" descr="C:\Users\user\Pictures\DrCapture\2020-11-09\BoxArea00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51" y="7728669"/>
            <a:ext cx="654431" cy="62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그룹 3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8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683568" y="404664"/>
            <a:ext cx="6553543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</a:pPr>
            <a:r>
              <a:rPr lang="en-US" altLang="ko-KR" sz="1800" b="1" kern="0" dirty="0" smtClean="0">
                <a:solidFill>
                  <a:srgbClr val="000000"/>
                </a:solidFill>
                <a:cs typeface="굴림"/>
              </a:rPr>
              <a:t>D. Yearly </a:t>
            </a:r>
            <a:r>
              <a:rPr lang="en-US" altLang="ko-KR" sz="1800" b="1" kern="0" dirty="0">
                <a:solidFill>
                  <a:srgbClr val="000000"/>
                </a:solidFill>
                <a:cs typeface="굴림"/>
              </a:rPr>
              <a:t>plan of loan repayment and interest payment</a:t>
            </a:r>
            <a:endParaRPr lang="ko-KR" altLang="ko-KR" sz="1800" kern="100" dirty="0">
              <a:cs typeface="Times New Roman"/>
            </a:endParaRPr>
          </a:p>
          <a:p>
            <a:pPr algn="just" fontAlgn="base">
              <a:lnSpc>
                <a:spcPct val="115000"/>
              </a:lnSpc>
            </a:pPr>
            <a:r>
              <a:rPr lang="en-US" altLang="ko-KR" sz="1400" b="1" kern="0" dirty="0" smtClean="0">
                <a:solidFill>
                  <a:srgbClr val="FF0000"/>
                </a:solidFill>
                <a:cs typeface="굴림"/>
              </a:rPr>
              <a:t>         </a:t>
            </a:r>
            <a:r>
              <a:rPr lang="en-US" altLang="ko-KR" sz="1400" b="1" kern="0" dirty="0">
                <a:solidFill>
                  <a:srgbClr val="000000"/>
                </a:solidFill>
                <a:cs typeface="굴림"/>
              </a:rPr>
              <a:t>Repayment through creation of operating Income </a:t>
            </a:r>
            <a:endParaRPr lang="en-US" altLang="ko-KR" sz="1400" b="1" kern="0" dirty="0" smtClean="0">
              <a:solidFill>
                <a:srgbClr val="000000"/>
              </a:solidFill>
              <a:cs typeface="굴림"/>
            </a:endParaRPr>
          </a:p>
          <a:p>
            <a:pPr algn="just" fontAlgn="base">
              <a:lnSpc>
                <a:spcPct val="115000"/>
              </a:lnSpc>
            </a:pPr>
            <a:r>
              <a:rPr lang="en-US" altLang="ko-KR" sz="1400" b="1" kern="0" dirty="0" smtClean="0">
                <a:solidFill>
                  <a:srgbClr val="000000"/>
                </a:solidFill>
                <a:cs typeface="굴림"/>
              </a:rPr>
              <a:t>             (</a:t>
            </a:r>
            <a:r>
              <a:rPr lang="en-US" altLang="ko-KR" sz="1400" b="1" kern="0" dirty="0">
                <a:solidFill>
                  <a:srgbClr val="000000"/>
                </a:solidFill>
                <a:cs typeface="굴림"/>
              </a:rPr>
              <a:t>1-year grace, 10-year </a:t>
            </a:r>
            <a:r>
              <a:rPr lang="en-US" altLang="ko-KR" sz="1400" b="1" kern="0" dirty="0" smtClean="0">
                <a:solidFill>
                  <a:srgbClr val="000000"/>
                </a:solidFill>
                <a:cs typeface="굴림"/>
              </a:rPr>
              <a:t>installments / Every </a:t>
            </a:r>
            <a:r>
              <a:rPr lang="en-US" altLang="ko-KR" sz="1400" b="1" kern="0" dirty="0">
                <a:solidFill>
                  <a:srgbClr val="000000"/>
                </a:solidFill>
                <a:cs typeface="굴림"/>
              </a:rPr>
              <a:t>December </a:t>
            </a:r>
            <a:r>
              <a:rPr lang="en-US" altLang="ko-KR" sz="1400" b="1" kern="0" dirty="0" smtClean="0">
                <a:solidFill>
                  <a:srgbClr val="000000"/>
                </a:solidFill>
                <a:cs typeface="굴림"/>
              </a:rPr>
              <a:t>installments)</a:t>
            </a:r>
            <a:endParaRPr lang="ko-KR" altLang="ko-KR" sz="1400" kern="100" dirty="0">
              <a:cs typeface="Times New Roman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585848"/>
              </p:ext>
            </p:extLst>
          </p:nvPr>
        </p:nvGraphicFramePr>
        <p:xfrm>
          <a:off x="684201" y="1528317"/>
          <a:ext cx="6735572" cy="4561441"/>
        </p:xfrm>
        <a:graphic>
          <a:graphicData uri="http://schemas.openxmlformats.org/drawingml/2006/table">
            <a:tbl>
              <a:tblPr firstRow="1" firstCol="1" bandRow="1"/>
              <a:tblGrid>
                <a:gridCol w="617753"/>
                <a:gridCol w="504070"/>
                <a:gridCol w="90170"/>
                <a:gridCol w="413900"/>
                <a:gridCol w="90170"/>
                <a:gridCol w="413900"/>
                <a:gridCol w="90170"/>
                <a:gridCol w="413900"/>
                <a:gridCol w="90170"/>
                <a:gridCol w="413900"/>
                <a:gridCol w="90170"/>
                <a:gridCol w="413900"/>
                <a:gridCol w="90170"/>
                <a:gridCol w="553472"/>
                <a:gridCol w="491975"/>
                <a:gridCol w="376593"/>
                <a:gridCol w="115382"/>
                <a:gridCol w="422406"/>
                <a:gridCol w="110302"/>
                <a:gridCol w="504070"/>
                <a:gridCol w="429029"/>
              </a:tblGrid>
              <a:tr h="585735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err="1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Categor</a:t>
                      </a:r>
                      <a:endParaRPr lang="en-US" sz="9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(y)</a:t>
                      </a:r>
                      <a:endParaRPr lang="ko-KR" sz="9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D+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1(Y)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D+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2(Y)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D+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3(Y)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D+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4(Y)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D+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5(Y)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D+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6(Y)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D+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7(Y)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D+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8(Y)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D+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9(Y)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D+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10(Y)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D+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11(Y)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Total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585735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Loan Amount</a:t>
                      </a:r>
                      <a:endParaRPr lang="ko-KR" sz="9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9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$30,000,000 </a:t>
                      </a:r>
                      <a:r>
                        <a:rPr lang="en-US" sz="14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USD</a:t>
                      </a:r>
                      <a:endParaRPr lang="ko-KR" sz="14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9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585735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Grace Period</a:t>
                      </a:r>
                      <a:endParaRPr lang="ko-KR" sz="9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9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●</a:t>
                      </a:r>
                      <a:endParaRPr lang="ko-KR" sz="9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B5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900" dirty="0"/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900" dirty="0"/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900" dirty="0"/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900" dirty="0"/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900" dirty="0"/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/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/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900" dirty="0"/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900" dirty="0"/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/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9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585735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err="1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Prin</a:t>
                      </a:r>
                      <a:endParaRPr lang="en-US" sz="900" b="1" kern="0" dirty="0" smtClean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err="1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cipal</a:t>
                      </a:r>
                      <a:endParaRPr lang="ko-KR" sz="9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30,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30,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27,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24,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21,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18,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15,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12,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6,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000,000</a:t>
                      </a:r>
                      <a:r>
                        <a:rPr 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3,000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</a:t>
                      </a:r>
                      <a:endParaRPr lang="ko-KR" sz="9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700377"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Repay</a:t>
                      </a:r>
                    </a:p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err="1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ment</a:t>
                      </a: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Amount</a:t>
                      </a:r>
                      <a:endParaRPr lang="ko-KR" sz="9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9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3,000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3,000,</a:t>
                      </a:r>
                      <a:endParaRPr lang="ko-KR" altLang="ko-KR" sz="9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000</a:t>
                      </a:r>
                      <a:r>
                        <a:rPr lang="ko-KR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바탕"/>
                        </a:rPr>
                        <a:t>＄</a:t>
                      </a:r>
                      <a:endParaRPr lang="ko-KR" altLang="ko-KR" sz="9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3,000,</a:t>
                      </a:r>
                      <a:endParaRPr lang="ko-KR" altLang="ko-KR" sz="9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000</a:t>
                      </a:r>
                      <a:r>
                        <a:rPr lang="ko-KR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바탕"/>
                        </a:rPr>
                        <a:t>＄</a:t>
                      </a:r>
                      <a:endParaRPr lang="ko-KR" altLang="ko-KR" sz="9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3,000,</a:t>
                      </a:r>
                      <a:endParaRPr lang="ko-KR" altLang="ko-KR" sz="9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000</a:t>
                      </a:r>
                      <a:r>
                        <a:rPr lang="ko-KR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바탕"/>
                        </a:rPr>
                        <a:t>＄</a:t>
                      </a:r>
                      <a:endParaRPr lang="ko-KR" altLang="ko-KR" sz="9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3,000,</a:t>
                      </a:r>
                      <a:endParaRPr lang="ko-KR" altLang="ko-KR" sz="9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000</a:t>
                      </a:r>
                      <a:r>
                        <a:rPr lang="ko-KR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바탕"/>
                        </a:rPr>
                        <a:t>＄</a:t>
                      </a:r>
                      <a:endParaRPr lang="ko-KR" altLang="ko-KR" sz="9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3,000,</a:t>
                      </a:r>
                      <a:endParaRPr lang="ko-KR" altLang="ko-KR" sz="9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000</a:t>
                      </a:r>
                      <a:r>
                        <a:rPr lang="ko-KR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바탕"/>
                        </a:rPr>
                        <a:t>＄</a:t>
                      </a:r>
                      <a:endParaRPr lang="ko-KR" altLang="ko-KR" sz="9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3,000,</a:t>
                      </a:r>
                      <a:endParaRPr lang="ko-KR" altLang="ko-KR" sz="9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000</a:t>
                      </a:r>
                      <a:r>
                        <a:rPr lang="ko-KR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바탕"/>
                        </a:rPr>
                        <a:t>＄</a:t>
                      </a:r>
                      <a:endParaRPr lang="ko-KR" altLang="ko-KR" sz="9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3,000,</a:t>
                      </a:r>
                      <a:endParaRPr lang="ko-KR" altLang="ko-KR" sz="9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000</a:t>
                      </a:r>
                      <a:r>
                        <a:rPr lang="ko-KR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바탕"/>
                        </a:rPr>
                        <a:t>＄</a:t>
                      </a:r>
                      <a:endParaRPr lang="ko-KR" altLang="ko-KR" sz="9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3,000,</a:t>
                      </a:r>
                      <a:endParaRPr lang="ko-KR" altLang="ko-KR" sz="9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000</a:t>
                      </a:r>
                      <a:r>
                        <a:rPr lang="ko-KR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바탕"/>
                        </a:rPr>
                        <a:t>＄</a:t>
                      </a:r>
                      <a:endParaRPr lang="ko-KR" altLang="ko-KR" sz="9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altLang="ko-KR" sz="10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3,000,</a:t>
                      </a:r>
                      <a:endParaRPr lang="ko-KR" altLang="ko-KR" sz="9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굴림"/>
                        </a:rPr>
                        <a:t>000</a:t>
                      </a:r>
                      <a:r>
                        <a:rPr lang="ko-KR" altLang="ko-KR" sz="9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바탕"/>
                        </a:rPr>
                        <a:t>＄</a:t>
                      </a:r>
                      <a:endParaRPr lang="ko-KR" altLang="ko-KR" sz="900" kern="100" dirty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30,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64353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Loan Balance</a:t>
                      </a:r>
                      <a:endParaRPr lang="ko-KR" sz="9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9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900"/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27,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24,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21,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18,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15,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12,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9,000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6,000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3,000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dirty="0" smtClean="0">
                          <a:effectLst/>
                        </a:rPr>
                        <a:t>year-start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b="1" dirty="0" smtClean="0">
                          <a:effectLst/>
                        </a:rPr>
                        <a:t>standard </a:t>
                      </a:r>
                      <a:endParaRPr lang="ko-KR" sz="9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85162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Interest rate</a:t>
                      </a:r>
                      <a:endParaRPr lang="ko-KR" sz="9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(3% year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)</a:t>
                      </a:r>
                      <a:endParaRPr lang="ko-KR" sz="9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900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810,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720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630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540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450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360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270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180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5,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850</a:t>
                      </a: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000</a:t>
                      </a:r>
                      <a:r>
                        <a:rPr lang="ko-KR" sz="9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＄</a:t>
                      </a:r>
                      <a:endParaRPr lang="ko-KR" sz="9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pSp>
        <p:nvGrpSpPr>
          <p:cNvPr id="30" name="그룹 29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1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01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683574" y="332656"/>
            <a:ext cx="6625547" cy="4031873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2000" b="1" dirty="0"/>
              <a:t>3</a:t>
            </a:r>
            <a:r>
              <a:rPr lang="en-US" altLang="ko-KR" sz="2000" b="1" dirty="0" smtClean="0"/>
              <a:t>. Funds </a:t>
            </a:r>
            <a:r>
              <a:rPr lang="en-US" altLang="ko-KR" sz="2000" b="1" dirty="0"/>
              <a:t>for Factory Construction and </a:t>
            </a:r>
            <a:r>
              <a:rPr lang="en-US" altLang="ko-KR" sz="2000" b="1" dirty="0" smtClean="0"/>
              <a:t>Equipment</a:t>
            </a:r>
          </a:p>
          <a:p>
            <a:endParaRPr lang="en-US" altLang="ko-KR" sz="1200" dirty="0" smtClean="0"/>
          </a:p>
          <a:p>
            <a:r>
              <a:rPr lang="en-US" altLang="ko-KR" sz="1200" b="1" dirty="0" smtClean="0"/>
              <a:t>          </a:t>
            </a:r>
            <a:r>
              <a:rPr lang="en-US" altLang="ko-KR" sz="1600" b="1" dirty="0" smtClean="0"/>
              <a:t>Land </a:t>
            </a:r>
            <a:r>
              <a:rPr lang="en-US" altLang="ko-KR" sz="1600" b="1" dirty="0"/>
              <a:t>for Red Ginseng Concentrate Extract </a:t>
            </a:r>
            <a:r>
              <a:rPr lang="en-US" altLang="ko-KR" sz="1600" b="1" dirty="0" smtClean="0"/>
              <a:t>Factory</a:t>
            </a:r>
          </a:p>
          <a:p>
            <a:endParaRPr lang="ko-KR" altLang="ko-KR" sz="1600" b="1" dirty="0"/>
          </a:p>
          <a:p>
            <a:r>
              <a:rPr lang="en-US" altLang="ko-KR" sz="1200" dirty="0" smtClean="0"/>
              <a:t>   *Location </a:t>
            </a:r>
            <a:r>
              <a:rPr lang="en-US" altLang="ko-KR" sz="1200" dirty="0"/>
              <a:t>of the land: In the vicinity of </a:t>
            </a:r>
            <a:r>
              <a:rPr lang="en-US" altLang="ko-KR" sz="1200" dirty="0" err="1"/>
              <a:t>Punggi</a:t>
            </a:r>
            <a:r>
              <a:rPr lang="en-US" altLang="ko-KR" sz="1200" dirty="0"/>
              <a:t>-town, </a:t>
            </a:r>
            <a:r>
              <a:rPr lang="en-US" altLang="ko-KR" sz="1200" dirty="0" err="1"/>
              <a:t>Yeongju</a:t>
            </a:r>
            <a:r>
              <a:rPr lang="en-US" altLang="ko-KR" sz="1200" dirty="0"/>
              <a:t>-city, </a:t>
            </a:r>
            <a:r>
              <a:rPr lang="en-US" altLang="ko-KR" sz="1200" dirty="0" err="1"/>
              <a:t>Gyeongbuk</a:t>
            </a:r>
            <a:r>
              <a:rPr lang="en-US" altLang="ko-KR" sz="1200" dirty="0"/>
              <a:t> 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  (</a:t>
            </a:r>
            <a:r>
              <a:rPr lang="en-US" altLang="ko-KR" sz="1200" dirty="0"/>
              <a:t>Origin of Ginseng)</a:t>
            </a:r>
            <a:endParaRPr lang="ko-KR" altLang="ko-KR" sz="1200" dirty="0"/>
          </a:p>
          <a:p>
            <a:r>
              <a:rPr lang="en-US" altLang="ko-KR" sz="1200" dirty="0" smtClean="0"/>
              <a:t>   *Strength </a:t>
            </a:r>
            <a:r>
              <a:rPr lang="en-US" altLang="ko-KR" sz="1200" dirty="0"/>
              <a:t>of the location: As the origin of Ginseng, easy to buy Ginseng</a:t>
            </a:r>
            <a:r>
              <a:rPr lang="en-US" altLang="ko-KR" sz="1200" dirty="0" smtClean="0"/>
              <a:t>/</a:t>
            </a:r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  Red </a:t>
            </a:r>
            <a:r>
              <a:rPr lang="en-US" altLang="ko-KR" sz="1200" dirty="0"/>
              <a:t>Ginseng and many professional </a:t>
            </a:r>
            <a:r>
              <a:rPr lang="en-US" altLang="ko-KR" sz="1200" dirty="0" smtClean="0"/>
              <a:t>  [Ginseng/Red </a:t>
            </a:r>
            <a:r>
              <a:rPr lang="en-US" altLang="ko-KR" sz="1200" dirty="0"/>
              <a:t>Ginseng </a:t>
            </a:r>
            <a:r>
              <a:rPr lang="en-US" altLang="ko-KR" sz="1200" dirty="0" smtClean="0"/>
              <a:t>workforce]</a:t>
            </a:r>
          </a:p>
          <a:p>
            <a:endParaRPr lang="en-US" altLang="ko-KR" sz="1200" dirty="0" smtClean="0"/>
          </a:p>
          <a:p>
            <a:r>
              <a:rPr lang="en-US" altLang="ko-KR" sz="1200" dirty="0" smtClean="0"/>
              <a:t>           </a:t>
            </a:r>
            <a:r>
              <a:rPr lang="ko-KR" altLang="ko-KR" sz="1200" dirty="0" smtClean="0"/>
              <a:t>◎</a:t>
            </a:r>
            <a:r>
              <a:rPr lang="en-US" altLang="ko-KR" sz="1200" dirty="0" smtClean="0"/>
              <a:t>Land </a:t>
            </a:r>
            <a:r>
              <a:rPr lang="en-US" altLang="ko-KR" sz="1200" dirty="0"/>
              <a:t>for Factory for Red Ginseng Concentrate Extract</a:t>
            </a:r>
            <a:endParaRPr lang="ko-KR" altLang="ko-KR" sz="1200" dirty="0"/>
          </a:p>
          <a:p>
            <a:r>
              <a:rPr lang="en-US" altLang="ko-KR" sz="1200" dirty="0" smtClean="0"/>
              <a:t>	 1)Location</a:t>
            </a:r>
            <a:r>
              <a:rPr lang="en-US" altLang="ko-KR" sz="1200" dirty="0"/>
              <a:t>: 417-8, </a:t>
            </a:r>
            <a:r>
              <a:rPr lang="en-US" altLang="ko-KR" sz="1200" dirty="0" err="1"/>
              <a:t>Daechon</a:t>
            </a:r>
            <a:r>
              <a:rPr lang="en-US" altLang="ko-KR" sz="1200" dirty="0"/>
              <a:t>-village, </a:t>
            </a:r>
            <a:r>
              <a:rPr lang="en-US" altLang="ko-KR" sz="1200" dirty="0" err="1"/>
              <a:t>Bonghyeon</a:t>
            </a:r>
            <a:r>
              <a:rPr lang="en-US" altLang="ko-KR" sz="1200" dirty="0"/>
              <a:t>-town, </a:t>
            </a:r>
            <a:r>
              <a:rPr lang="en-US" altLang="ko-KR" sz="1200" dirty="0" err="1"/>
              <a:t>Yeongju</a:t>
            </a:r>
            <a:r>
              <a:rPr lang="en-US" altLang="ko-KR" sz="1200" dirty="0"/>
              <a:t>-city, </a:t>
            </a:r>
            <a:r>
              <a:rPr lang="en-US" altLang="ko-KR" sz="1200" dirty="0" err="1"/>
              <a:t>Gyeongbuk</a:t>
            </a:r>
            <a:r>
              <a:rPr lang="en-US" altLang="ko-KR" sz="1200" dirty="0"/>
              <a:t> 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                       Province</a:t>
            </a:r>
            <a:r>
              <a:rPr lang="en-US" altLang="ko-KR" sz="1200" dirty="0"/>
              <a:t>: </a:t>
            </a:r>
            <a:r>
              <a:rPr lang="en-US" altLang="ko-KR" sz="1200" dirty="0" smtClean="0"/>
              <a:t> Food </a:t>
            </a:r>
            <a:r>
              <a:rPr lang="en-US" altLang="ko-KR" sz="1200" dirty="0"/>
              <a:t>Manufacturing</a:t>
            </a:r>
            <a:endParaRPr lang="ko-KR" altLang="ko-KR" sz="1200" dirty="0"/>
          </a:p>
          <a:p>
            <a:r>
              <a:rPr lang="en-US" altLang="ko-KR" sz="1200" dirty="0" smtClean="0"/>
              <a:t>	 2) Size </a:t>
            </a:r>
            <a:r>
              <a:rPr lang="en-US" altLang="ko-KR" sz="1200" dirty="0"/>
              <a:t>of the land: 1,649m2</a:t>
            </a:r>
            <a:endParaRPr lang="ko-KR" altLang="ko-KR" sz="1200" dirty="0"/>
          </a:p>
          <a:p>
            <a:r>
              <a:rPr lang="en-US" altLang="ko-KR" sz="1200" dirty="0" smtClean="0"/>
              <a:t>	</a:t>
            </a:r>
            <a:r>
              <a:rPr lang="en-US" altLang="ko-KR" sz="1200" b="1" dirty="0" smtClean="0"/>
              <a:t> 3) Price </a:t>
            </a:r>
            <a:r>
              <a:rPr lang="en-US" altLang="ko-KR" sz="1200" b="1" dirty="0"/>
              <a:t>of the land: $462,832USD (Tax included)</a:t>
            </a:r>
            <a:endParaRPr lang="ko-KR" altLang="ko-KR" sz="1200" b="1" dirty="0"/>
          </a:p>
          <a:p>
            <a:r>
              <a:rPr lang="en-US" altLang="ko-KR" sz="1200" dirty="0" smtClean="0"/>
              <a:t>	 4) Seller </a:t>
            </a:r>
            <a:r>
              <a:rPr lang="en-US" altLang="ko-KR" sz="1200" dirty="0"/>
              <a:t>of the land: Mr. Yoon, Yong-</a:t>
            </a:r>
            <a:r>
              <a:rPr lang="en-US" altLang="ko-KR" sz="1200" dirty="0" err="1"/>
              <a:t>chae</a:t>
            </a:r>
            <a:endParaRPr lang="ko-KR" altLang="ko-KR" sz="1200" dirty="0"/>
          </a:p>
          <a:p>
            <a:r>
              <a:rPr lang="en-US" altLang="ko-KR" sz="1200" dirty="0" smtClean="0"/>
              <a:t>	 5) This </a:t>
            </a:r>
            <a:r>
              <a:rPr lang="en-US" altLang="ko-KR" sz="1200" dirty="0"/>
              <a:t>land is located in the </a:t>
            </a:r>
            <a:r>
              <a:rPr lang="en-US" altLang="ko-KR" sz="1200" dirty="0" err="1"/>
              <a:t>Punggi</a:t>
            </a:r>
            <a:r>
              <a:rPr lang="en-US" altLang="ko-KR" sz="1200" dirty="0"/>
              <a:t> Ginseng Industrial Complex, famous for </a:t>
            </a:r>
            <a:endParaRPr lang="en-US" altLang="ko-KR" sz="1200" dirty="0" smtClean="0"/>
          </a:p>
          <a:p>
            <a:r>
              <a:rPr lang="en-US" altLang="ko-KR" sz="1200" dirty="0"/>
              <a:t> </a:t>
            </a:r>
            <a:r>
              <a:rPr lang="en-US" altLang="ko-KR" sz="1200" dirty="0" smtClean="0"/>
              <a:t>                         Ginseng/Viscose </a:t>
            </a:r>
            <a:r>
              <a:rPr lang="en-US" altLang="ko-KR" sz="1200" dirty="0"/>
              <a:t>Rayon</a:t>
            </a:r>
            <a:r>
              <a:rPr lang="en-US" altLang="ko-KR" sz="1200" dirty="0" smtClean="0"/>
              <a:t>.</a:t>
            </a:r>
          </a:p>
          <a:p>
            <a:endParaRPr lang="ko-KR" altLang="ko-KR" sz="1200" dirty="0"/>
          </a:p>
          <a:p>
            <a:pPr algn="ctr"/>
            <a:r>
              <a:rPr lang="en-US" altLang="ko-KR" sz="1200" b="1" dirty="0" smtClean="0"/>
              <a:t>  [Location </a:t>
            </a:r>
            <a:r>
              <a:rPr lang="en-US" altLang="ko-KR" sz="1200" b="1" dirty="0"/>
              <a:t>Map, 235 kilometers, 2 hours and 50mintues from Incheon Int’l Airport to </a:t>
            </a:r>
            <a:r>
              <a:rPr lang="en-US" altLang="ko-KR" sz="1200" b="1" dirty="0" err="1" smtClean="0"/>
              <a:t>Yeongju</a:t>
            </a:r>
            <a:r>
              <a:rPr lang="en-US" altLang="ko-KR" sz="1200" b="1" dirty="0" smtClean="0"/>
              <a:t>-city]</a:t>
            </a:r>
            <a:endParaRPr lang="ko-KR" altLang="ko-KR" sz="1200" b="1" dirty="0"/>
          </a:p>
        </p:txBody>
      </p:sp>
      <p:pic>
        <p:nvPicPr>
          <p:cNvPr id="33" name="그림 32" descr="DRW00018b58be0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11" y="4865366"/>
            <a:ext cx="3672510" cy="242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 descr="C:\Users\user\Pictures\DrCapture\2020-11-06\BoxArea00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48" y="7469005"/>
            <a:ext cx="2733013" cy="255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직사각형 34"/>
          <p:cNvSpPr/>
          <p:nvPr/>
        </p:nvSpPr>
        <p:spPr bwMode="auto">
          <a:xfrm>
            <a:off x="828221" y="770010"/>
            <a:ext cx="329943" cy="40011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9536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굴림" pitchFamily="50" charset="-127"/>
              </a:rPr>
              <a:t>1</a:t>
            </a:r>
            <a:endParaRPr kumimoji="1" lang="ko-KR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7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그림 69" descr="EMB00018b58be3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1062" y="3763308"/>
            <a:ext cx="6551250" cy="583280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TextBox 70"/>
          <p:cNvSpPr txBox="1"/>
          <p:nvPr/>
        </p:nvSpPr>
        <p:spPr>
          <a:xfrm rot="16200000">
            <a:off x="2819035" y="9349598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①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TextBox 71"/>
          <p:cNvSpPr txBox="1"/>
          <p:nvPr/>
        </p:nvSpPr>
        <p:spPr>
          <a:xfrm rot="16200000">
            <a:off x="2119182" y="8672613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②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TextBox 72"/>
          <p:cNvSpPr txBox="1"/>
          <p:nvPr/>
        </p:nvSpPr>
        <p:spPr>
          <a:xfrm rot="16200000">
            <a:off x="3141911" y="8665447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③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141911" y="7564819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④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TextBox 74"/>
          <p:cNvSpPr txBox="1"/>
          <p:nvPr/>
        </p:nvSpPr>
        <p:spPr>
          <a:xfrm rot="16200000">
            <a:off x="2266279" y="7010921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⑤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TextBox 75"/>
          <p:cNvSpPr txBox="1"/>
          <p:nvPr/>
        </p:nvSpPr>
        <p:spPr>
          <a:xfrm rot="16200000">
            <a:off x="3255391" y="7010921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⑥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TextBox 76"/>
          <p:cNvSpPr txBox="1"/>
          <p:nvPr/>
        </p:nvSpPr>
        <p:spPr>
          <a:xfrm rot="16200000">
            <a:off x="2883367" y="6313061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⑦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TextBox 77"/>
          <p:cNvSpPr txBox="1"/>
          <p:nvPr/>
        </p:nvSpPr>
        <p:spPr>
          <a:xfrm rot="16200000">
            <a:off x="3405842" y="6518569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⑧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" name="TextBox 78"/>
          <p:cNvSpPr txBox="1"/>
          <p:nvPr/>
        </p:nvSpPr>
        <p:spPr>
          <a:xfrm rot="16200000">
            <a:off x="2266279" y="5917824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⑨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TextBox 79"/>
          <p:cNvSpPr txBox="1"/>
          <p:nvPr/>
        </p:nvSpPr>
        <p:spPr>
          <a:xfrm rot="16200000">
            <a:off x="3037256" y="5287688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⑩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" name="TextBox 80"/>
          <p:cNvSpPr txBox="1"/>
          <p:nvPr/>
        </p:nvSpPr>
        <p:spPr>
          <a:xfrm rot="16200000">
            <a:off x="2273379" y="4951547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⑪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TextBox 81"/>
          <p:cNvSpPr txBox="1"/>
          <p:nvPr/>
        </p:nvSpPr>
        <p:spPr>
          <a:xfrm rot="16200000">
            <a:off x="4016465" y="9400181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⑫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TextBox 82"/>
          <p:cNvSpPr txBox="1"/>
          <p:nvPr/>
        </p:nvSpPr>
        <p:spPr>
          <a:xfrm rot="16200000">
            <a:off x="4032200" y="9082159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⑬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TextBox 83"/>
          <p:cNvSpPr txBox="1"/>
          <p:nvPr/>
        </p:nvSpPr>
        <p:spPr>
          <a:xfrm rot="16200000">
            <a:off x="3935714" y="8241804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⑭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601717" y="9400181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⑮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TextBox 85"/>
          <p:cNvSpPr txBox="1"/>
          <p:nvPr/>
        </p:nvSpPr>
        <p:spPr>
          <a:xfrm rot="16200000">
            <a:off x="4516332" y="8654203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ⓑ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609648" y="9056117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ⓐ</a:t>
            </a:r>
          </a:p>
        </p:txBody>
      </p:sp>
      <p:sp>
        <p:nvSpPr>
          <p:cNvPr id="88" name="TextBox 87"/>
          <p:cNvSpPr txBox="1"/>
          <p:nvPr/>
        </p:nvSpPr>
        <p:spPr>
          <a:xfrm rot="16200000">
            <a:off x="5220175" y="8542359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ⓒ</a:t>
            </a:r>
          </a:p>
        </p:txBody>
      </p:sp>
      <p:sp>
        <p:nvSpPr>
          <p:cNvPr id="89" name="TextBox 88"/>
          <p:cNvSpPr txBox="1"/>
          <p:nvPr/>
        </p:nvSpPr>
        <p:spPr>
          <a:xfrm rot="16200000">
            <a:off x="4393617" y="8047977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ⓓ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 rot="16200000">
            <a:off x="4609648" y="7358023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ⓔ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 rot="16200000">
            <a:off x="5009758" y="7358024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ⓕ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" name="TextBox 91"/>
          <p:cNvSpPr txBox="1"/>
          <p:nvPr/>
        </p:nvSpPr>
        <p:spPr>
          <a:xfrm rot="16200000">
            <a:off x="4571172" y="6693088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ⓖ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3" name="TextBox 92"/>
          <p:cNvSpPr txBox="1"/>
          <p:nvPr/>
        </p:nvSpPr>
        <p:spPr>
          <a:xfrm rot="16200000">
            <a:off x="5545778" y="6997974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ⓗ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4" name="TextBox 93"/>
          <p:cNvSpPr txBox="1"/>
          <p:nvPr/>
        </p:nvSpPr>
        <p:spPr>
          <a:xfrm rot="16200000">
            <a:off x="5041708" y="6148072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ⓘ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5" name="TextBox 94"/>
          <p:cNvSpPr txBox="1"/>
          <p:nvPr/>
        </p:nvSpPr>
        <p:spPr>
          <a:xfrm rot="16200000">
            <a:off x="5545778" y="6133854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ⓙ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6" name="TextBox 95"/>
          <p:cNvSpPr txBox="1"/>
          <p:nvPr/>
        </p:nvSpPr>
        <p:spPr>
          <a:xfrm rot="16200000">
            <a:off x="5945888" y="9374303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ⓚ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7" name="TextBox 96"/>
          <p:cNvSpPr txBox="1"/>
          <p:nvPr/>
        </p:nvSpPr>
        <p:spPr>
          <a:xfrm rot="16200000">
            <a:off x="5945888" y="9014253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ⓛ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8" name="TextBox 97"/>
          <p:cNvSpPr txBox="1"/>
          <p:nvPr/>
        </p:nvSpPr>
        <p:spPr>
          <a:xfrm rot="16200000">
            <a:off x="4186088" y="4981694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ⓝ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9" name="TextBox 98"/>
          <p:cNvSpPr txBox="1"/>
          <p:nvPr/>
        </p:nvSpPr>
        <p:spPr>
          <a:xfrm rot="16200000">
            <a:off x="6409898" y="7502043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ⓜ</a:t>
            </a:r>
          </a:p>
        </p:txBody>
      </p:sp>
      <p:sp>
        <p:nvSpPr>
          <p:cNvPr id="100" name="TextBox 99"/>
          <p:cNvSpPr txBox="1"/>
          <p:nvPr/>
        </p:nvSpPr>
        <p:spPr>
          <a:xfrm rot="16200000">
            <a:off x="5113718" y="5103054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ⓞ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5905828" y="5239587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ⓟ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2" name="TextBox 101"/>
          <p:cNvSpPr txBox="1"/>
          <p:nvPr/>
        </p:nvSpPr>
        <p:spPr>
          <a:xfrm rot="16200000">
            <a:off x="2489408" y="3625996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ⓠ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3" name="TextBox 102"/>
          <p:cNvSpPr txBox="1"/>
          <p:nvPr/>
        </p:nvSpPr>
        <p:spPr>
          <a:xfrm rot="16200000">
            <a:off x="3785746" y="3741920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ⓡ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4" name="TextBox 103"/>
          <p:cNvSpPr txBox="1"/>
          <p:nvPr/>
        </p:nvSpPr>
        <p:spPr>
          <a:xfrm rot="16200000">
            <a:off x="4824108" y="3741920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ⓢ</a:t>
            </a:r>
          </a:p>
        </p:txBody>
      </p:sp>
      <p:sp>
        <p:nvSpPr>
          <p:cNvPr id="105" name="TextBox 104"/>
          <p:cNvSpPr txBox="1"/>
          <p:nvPr/>
        </p:nvSpPr>
        <p:spPr>
          <a:xfrm rot="16200000">
            <a:off x="6193868" y="3962226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ⓣ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6" name="TextBox 105"/>
          <p:cNvSpPr txBox="1"/>
          <p:nvPr/>
        </p:nvSpPr>
        <p:spPr>
          <a:xfrm rot="16200000">
            <a:off x="6265878" y="3454112"/>
            <a:ext cx="24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ⓤ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108" name="그룹 107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109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11566" y="233991"/>
            <a:ext cx="6769565" cy="3024420"/>
            <a:chOff x="611566" y="233990"/>
            <a:chExt cx="6769565" cy="3170099"/>
          </a:xfrm>
        </p:grpSpPr>
        <p:sp>
          <p:nvSpPr>
            <p:cNvPr id="28" name="직사각형 27"/>
            <p:cNvSpPr/>
            <p:nvPr/>
          </p:nvSpPr>
          <p:spPr>
            <a:xfrm>
              <a:off x="611566" y="233990"/>
              <a:ext cx="6769565" cy="3170099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rgbClr val="000000"/>
                  </a:solidFill>
                  <a:cs typeface="굴림"/>
                </a:rPr>
                <a:t> </a:t>
              </a:r>
              <a:r>
                <a:rPr lang="en-US" altLang="ko-KR" sz="2000" b="1" dirty="0">
                  <a:solidFill>
                    <a:srgbClr val="000000"/>
                  </a:solidFill>
                  <a:cs typeface="굴림"/>
                </a:rPr>
                <a:t>(Expenses of </a:t>
              </a:r>
              <a:r>
                <a:rPr lang="en-US" altLang="ko-KR" sz="2000" b="1" dirty="0" smtClean="0">
                  <a:solidFill>
                    <a:srgbClr val="000000"/>
                  </a:solidFill>
                  <a:cs typeface="굴림"/>
                </a:rPr>
                <a:t>Construction and each factory)</a:t>
              </a:r>
            </a:p>
            <a:p>
              <a:pPr algn="just"/>
              <a:endParaRPr lang="en-US" altLang="ko-KR" sz="1800" b="1" dirty="0" smtClean="0">
                <a:solidFill>
                  <a:srgbClr val="000000"/>
                </a:solidFill>
                <a:cs typeface="굴림"/>
              </a:endParaRPr>
            </a:p>
            <a:p>
              <a:pPr algn="just"/>
              <a:r>
                <a:rPr lang="en-US" altLang="ko-KR" sz="1400" b="1" dirty="0" smtClean="0"/>
                <a:t>         </a:t>
              </a:r>
              <a:r>
                <a:rPr lang="en-US" altLang="ko-KR" sz="1800" b="1" dirty="0" smtClean="0"/>
                <a:t>Factory for extract of Red Ginseng Concentrate</a:t>
              </a:r>
            </a:p>
            <a:p>
              <a:r>
                <a:rPr lang="en-US" altLang="ko-KR" sz="1800" b="1" dirty="0" smtClean="0">
                  <a:solidFill>
                    <a:srgbClr val="000000"/>
                  </a:solidFill>
                  <a:effectLst/>
                  <a:latin typeface="굴림"/>
                  <a:cs typeface="굴림"/>
                </a:rPr>
                <a:t>                           </a:t>
              </a:r>
              <a:r>
                <a:rPr lang="en-US" altLang="ko-KR" sz="1800" b="1" dirty="0" smtClean="0">
                  <a:solidFill>
                    <a:srgbClr val="000000"/>
                  </a:solidFill>
                  <a:effectLst/>
                  <a:latin typeface="Segoe UI Black" pitchFamily="34" charset="0"/>
                  <a:ea typeface="Segoe UI Black" pitchFamily="34" charset="0"/>
                  <a:cs typeface="굴림"/>
                </a:rPr>
                <a:t>      [Construction]</a:t>
              </a:r>
              <a:endParaRPr lang="ko-KR" altLang="ko-KR" sz="1800" b="1" dirty="0" smtClean="0">
                <a:solidFill>
                  <a:srgbClr val="000000"/>
                </a:solidFill>
                <a:effectLst/>
                <a:latin typeface="Segoe UI Black" pitchFamily="34" charset="0"/>
                <a:cs typeface="굴림"/>
              </a:endParaRPr>
            </a:p>
            <a:p>
              <a:pPr indent="295910" algn="just"/>
              <a:r>
                <a:rPr lang="ko-KR" altLang="ko-KR" sz="1400" b="1" dirty="0">
                  <a:solidFill>
                    <a:srgbClr val="000000"/>
                  </a:solidFill>
                  <a:latin typeface="굴림"/>
                  <a:cs typeface="바탕"/>
                </a:rPr>
                <a:t>○</a:t>
              </a:r>
              <a:r>
                <a:rPr lang="ko-KR" altLang="ko-KR" sz="1400" b="1" dirty="0">
                  <a:solidFill>
                    <a:srgbClr val="000000"/>
                  </a:solidFill>
                  <a:latin typeface="굴림"/>
                  <a:cs typeface="굴림"/>
                </a:rPr>
                <a:t> </a:t>
              </a:r>
              <a:r>
                <a:rPr lang="en-US" altLang="ko-KR" sz="1400" b="1" dirty="0">
                  <a:solidFill>
                    <a:srgbClr val="000000"/>
                  </a:solidFill>
                  <a:latin typeface="굴림"/>
                  <a:cs typeface="굴림"/>
                </a:rPr>
                <a:t>Design of factory for concentration (Floor Plan meets the HACCP, GMP </a:t>
              </a:r>
              <a:endParaRPr lang="en-US" altLang="ko-KR" sz="1400" b="1" dirty="0" smtClean="0">
                <a:solidFill>
                  <a:srgbClr val="000000"/>
                </a:solidFill>
                <a:latin typeface="굴림"/>
                <a:cs typeface="굴림"/>
              </a:endParaRPr>
            </a:p>
            <a:p>
              <a:pPr indent="295910" algn="just"/>
              <a:r>
                <a:rPr lang="en-US" altLang="ko-KR" sz="1400" b="1" dirty="0">
                  <a:solidFill>
                    <a:srgbClr val="000000"/>
                  </a:solidFill>
                  <a:latin typeface="굴림"/>
                  <a:cs typeface="굴림"/>
                </a:rPr>
                <a:t> </a:t>
              </a:r>
              <a:r>
                <a:rPr lang="en-US" altLang="ko-KR" sz="1400" b="1" dirty="0" smtClean="0">
                  <a:solidFill>
                    <a:srgbClr val="000000"/>
                  </a:solidFill>
                  <a:latin typeface="굴림"/>
                  <a:cs typeface="굴림"/>
                </a:rPr>
                <a:t>  requirements</a:t>
              </a:r>
              <a:r>
                <a:rPr lang="en-US" altLang="ko-KR" sz="1400" b="1" dirty="0">
                  <a:solidFill>
                    <a:srgbClr val="000000"/>
                  </a:solidFill>
                  <a:latin typeface="굴림"/>
                  <a:cs typeface="굴림"/>
                </a:rPr>
                <a:t>)</a:t>
              </a:r>
              <a:endParaRPr lang="ko-KR" altLang="ko-KR" sz="1400" b="1" dirty="0" smtClean="0">
                <a:solidFill>
                  <a:srgbClr val="000000"/>
                </a:solidFill>
                <a:effectLst/>
                <a:latin typeface="굴림"/>
                <a:cs typeface="굴림"/>
              </a:endParaRPr>
            </a:p>
            <a:p>
              <a:pPr algn="just"/>
              <a:r>
                <a:rPr lang="en-US" altLang="ko-KR" sz="1400" b="1" dirty="0" smtClean="0">
                  <a:solidFill>
                    <a:srgbClr val="000000"/>
                  </a:solidFill>
                  <a:cs typeface="굴림"/>
                </a:rPr>
                <a:t>         Main </a:t>
              </a:r>
              <a:r>
                <a:rPr lang="en-US" altLang="ko-KR" sz="1400" b="1" dirty="0">
                  <a:solidFill>
                    <a:srgbClr val="000000"/>
                  </a:solidFill>
                  <a:cs typeface="굴림"/>
                </a:rPr>
                <a:t>Process Line: Extract/Concentrate Line, Liquid Stick Line, Liquid </a:t>
              </a:r>
              <a:endParaRPr lang="en-US" altLang="ko-KR" sz="1400" b="1" dirty="0" smtClean="0">
                <a:solidFill>
                  <a:srgbClr val="000000"/>
                </a:solidFill>
                <a:cs typeface="굴림"/>
              </a:endParaRPr>
            </a:p>
            <a:p>
              <a:pPr algn="just"/>
              <a:r>
                <a:rPr lang="en-US" altLang="ko-KR" sz="1400" b="1" dirty="0">
                  <a:solidFill>
                    <a:srgbClr val="000000"/>
                  </a:solidFill>
                  <a:cs typeface="굴림"/>
                </a:rPr>
                <a:t> </a:t>
              </a:r>
              <a:r>
                <a:rPr lang="en-US" altLang="ko-KR" sz="1400" b="1" dirty="0" smtClean="0">
                  <a:solidFill>
                    <a:srgbClr val="000000"/>
                  </a:solidFill>
                  <a:cs typeface="굴림"/>
                </a:rPr>
                <a:t>        Pouch </a:t>
              </a:r>
              <a:r>
                <a:rPr lang="en-US" altLang="ko-KR" sz="1400" b="1" dirty="0">
                  <a:solidFill>
                    <a:srgbClr val="000000"/>
                  </a:solidFill>
                  <a:cs typeface="굴림"/>
                </a:rPr>
                <a:t>Line, </a:t>
              </a:r>
              <a:r>
                <a:rPr lang="en-US" altLang="ko-KR" sz="1400" b="1" dirty="0" smtClean="0">
                  <a:solidFill>
                    <a:srgbClr val="000000"/>
                  </a:solidFill>
                  <a:cs typeface="굴림"/>
                </a:rPr>
                <a:t>Tableting </a:t>
              </a:r>
              <a:r>
                <a:rPr lang="en-US" altLang="ko-KR" sz="1400" b="1" dirty="0">
                  <a:solidFill>
                    <a:srgbClr val="000000"/>
                  </a:solidFill>
                  <a:cs typeface="굴림"/>
                </a:rPr>
                <a:t>Line </a:t>
              </a:r>
              <a:endParaRPr lang="en-US" altLang="ko-KR" sz="1400" b="1" dirty="0" smtClean="0">
                <a:solidFill>
                  <a:srgbClr val="000000"/>
                </a:solidFill>
                <a:cs typeface="굴림"/>
              </a:endParaRPr>
            </a:p>
            <a:p>
              <a:pPr algn="just"/>
              <a:r>
                <a:rPr lang="en-US" altLang="ko-KR" sz="1400" b="1" dirty="0">
                  <a:solidFill>
                    <a:srgbClr val="000000"/>
                  </a:solidFill>
                  <a:cs typeface="굴림"/>
                </a:rPr>
                <a:t> </a:t>
              </a:r>
              <a:r>
                <a:rPr lang="en-US" altLang="ko-KR" sz="1400" b="1" dirty="0" smtClean="0">
                  <a:solidFill>
                    <a:srgbClr val="000000"/>
                  </a:solidFill>
                  <a:cs typeface="굴림"/>
                </a:rPr>
                <a:t>       (</a:t>
              </a:r>
              <a:r>
                <a:rPr lang="en-US" altLang="ko-KR" sz="1400" b="1" dirty="0">
                  <a:solidFill>
                    <a:srgbClr val="000000"/>
                  </a:solidFill>
                  <a:cs typeface="굴림"/>
                </a:rPr>
                <a:t>Tableting line will be installed when space is secured</a:t>
              </a:r>
              <a:r>
                <a:rPr lang="en-US" altLang="ko-KR" sz="1400" b="1" dirty="0" smtClean="0">
                  <a:solidFill>
                    <a:srgbClr val="000000"/>
                  </a:solidFill>
                  <a:cs typeface="굴림"/>
                </a:rPr>
                <a:t>)</a:t>
              </a:r>
            </a:p>
            <a:p>
              <a:r>
                <a:rPr lang="en-US" altLang="ko-KR" sz="1400" b="1" dirty="0" smtClean="0"/>
                <a:t>      </a:t>
              </a:r>
              <a:r>
                <a:rPr lang="ko-KR" altLang="ko-KR" sz="1400" b="1" dirty="0">
                  <a:solidFill>
                    <a:srgbClr val="000000"/>
                  </a:solidFill>
                  <a:latin typeface="굴림"/>
                  <a:cs typeface="바탕"/>
                </a:rPr>
                <a:t>○</a:t>
              </a:r>
              <a:r>
                <a:rPr lang="en-US" altLang="ko-KR" sz="1400" b="1" dirty="0" smtClean="0"/>
                <a:t> </a:t>
              </a:r>
              <a:r>
                <a:rPr lang="en-US" altLang="ko-KR" sz="1400" b="1" dirty="0"/>
                <a:t>Factory for extract of Red Ginseng Concentrate  </a:t>
              </a:r>
              <a:endParaRPr lang="ko-KR" altLang="ko-KR" sz="1400" b="1" dirty="0"/>
            </a:p>
            <a:p>
              <a:r>
                <a:rPr lang="en-US" altLang="ko-KR" sz="1400" b="1" dirty="0"/>
                <a:t>           [1,652.9m2 X $1,338.5/m2 = </a:t>
              </a:r>
              <a:r>
                <a:rPr lang="ko-KR" altLang="ko-KR" sz="1400" b="1" dirty="0"/>
                <a:t>＄</a:t>
              </a:r>
              <a:r>
                <a:rPr lang="en-US" altLang="ko-KR" sz="1400" b="1" dirty="0"/>
                <a:t>2,212,389 </a:t>
              </a:r>
              <a:r>
                <a:rPr lang="en-US" altLang="ko-KR" sz="1400" b="1" dirty="0" smtClean="0"/>
                <a:t>(Cost</a:t>
              </a:r>
              <a:r>
                <a:rPr lang="en-US" altLang="ko-KR" sz="1400" b="1" dirty="0"/>
                <a:t>)</a:t>
              </a:r>
              <a:endParaRPr lang="ko-KR" altLang="ko-KR" sz="1400" b="1" dirty="0"/>
            </a:p>
            <a:p>
              <a:r>
                <a:rPr lang="en-US" altLang="ko-KR" sz="1400" b="1" dirty="0" smtClean="0"/>
                <a:t>           *</a:t>
              </a:r>
              <a:r>
                <a:rPr lang="en-US" altLang="ko-KR" sz="1400" b="1" dirty="0"/>
                <a:t>Expenses of Design &amp; Authorization/Permit =$88,496</a:t>
              </a:r>
            </a:p>
            <a:p>
              <a:pPr algn="just"/>
              <a:endParaRPr lang="ko-KR" altLang="ko-KR" sz="1400" b="1" dirty="0">
                <a:solidFill>
                  <a:srgbClr val="000000"/>
                </a:solidFill>
                <a:effectLst/>
                <a:latin typeface="굴림"/>
                <a:cs typeface="굴림"/>
              </a:endParaRPr>
            </a:p>
          </p:txBody>
        </p:sp>
        <p:sp>
          <p:nvSpPr>
            <p:cNvPr id="3" name="직사각형 2"/>
            <p:cNvSpPr/>
            <p:nvPr/>
          </p:nvSpPr>
          <p:spPr bwMode="auto">
            <a:xfrm>
              <a:off x="774286" y="774156"/>
              <a:ext cx="329943" cy="40011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9536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굴림" pitchFamily="50" charset="-127"/>
                </a:rPr>
                <a:t>1</a:t>
              </a:r>
              <a:endPara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3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그룹 107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109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" y="594040"/>
            <a:ext cx="7021080" cy="9073260"/>
            <a:chOff x="1" y="594040"/>
            <a:chExt cx="7021080" cy="9073260"/>
          </a:xfrm>
        </p:grpSpPr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직사각형 2"/>
            <p:cNvSpPr/>
            <p:nvPr/>
          </p:nvSpPr>
          <p:spPr bwMode="auto">
            <a:xfrm>
              <a:off x="774286" y="774156"/>
              <a:ext cx="329943" cy="40011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9536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굴림" pitchFamily="50" charset="-127"/>
                </a:rPr>
                <a:t>1</a:t>
              </a:r>
              <a:endPara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굴림" pitchFamily="50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04229" y="1388110"/>
              <a:ext cx="5916852" cy="82791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①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Air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and Machine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Room(</a:t>
              </a:r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에어 및 기계실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②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Boiler (</a:t>
              </a:r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보일러실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③Reverse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Osmosis &amp; Water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Purification (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 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및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정수실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④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Liquid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Blending and Sterilization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(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액상배합 및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살균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 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⑤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Liquid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Stick Packing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(</a:t>
              </a:r>
              <a:r>
                <a:rPr lang="ko-KR" altLang="ko-KR" sz="1400" dirty="0" err="1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액상스틱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포장기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⑥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Rotary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Liquid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Packing(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액상 로터리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포장기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⑦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Retort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Sterilization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Equipment(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레토르트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살균</a:t>
              </a:r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기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⑧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Water Remover(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제수기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⑨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Storage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for Cooling and Semi-finished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Products 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냉각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및 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반제품 </a:t>
              </a:r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대기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⑩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Comprehensive Packing(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종합 </a:t>
              </a:r>
              <a:r>
                <a:rPr lang="ko-KR" altLang="ko-KR" sz="1400" dirty="0" err="1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포장실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⑪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for various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materials(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자재전실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⑫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Female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Changing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Room(</a:t>
              </a:r>
              <a:r>
                <a:rPr lang="ko-KR" altLang="ko-KR" sz="1400" dirty="0" err="1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여탈의실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⑬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Sanitation Room(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위생전실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en-US" altLang="ko-KR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⑭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Air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Shower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에어샤워실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⑮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Front Room(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전실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ⓐ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Male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Changing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Room(</a:t>
              </a:r>
              <a:r>
                <a:rPr lang="ko-KR" altLang="ko-KR" sz="1400" dirty="0" err="1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남탈의실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ⓑ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Laboratory(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실험실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ⓒ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Office(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사무실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ⓓ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Meeting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회의실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ⓔ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Front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 of Weighing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칭량전실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ⓕ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Weighing Room(</a:t>
              </a:r>
              <a:r>
                <a:rPr lang="ko-KR" altLang="ko-KR" sz="1400" dirty="0" err="1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칭량실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ⓖ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Office(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공정사무실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ⓗ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Raw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Material Storage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원료보관실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ⓘ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Washing Room(</a:t>
              </a:r>
              <a:r>
                <a:rPr lang="ko-KR" altLang="ko-KR" sz="1400" dirty="0" err="1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세척실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ⓙ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Powder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Mixing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room(</a:t>
              </a:r>
              <a:r>
                <a:rPr lang="ko-KR" altLang="ko-KR" sz="1400" dirty="0" err="1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분말혼합실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ⓚ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Male Toilet(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남자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화장실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ⓛ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Female Toilet(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여자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화장실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ⓜ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Raw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Material Receiving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Room(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원료입고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전실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ⓝ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Bottle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and PTP Packing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병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및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PTP </a:t>
              </a:r>
              <a:r>
                <a:rPr lang="ko-KR" altLang="ko-KR" sz="1400" dirty="0" err="1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포장실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ⓞ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Coating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and Drying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Room(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코팅 및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건조</a:t>
              </a:r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실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ⓟ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Tableting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and Selecting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Room(</a:t>
              </a:r>
              <a:r>
                <a:rPr lang="ko-KR" altLang="ko-KR" sz="1400" dirty="0" err="1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타정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및 </a:t>
              </a:r>
              <a:r>
                <a:rPr lang="ko-KR" altLang="ko-KR" sz="1400" dirty="0" err="1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선별실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ⓠ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부자재창고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: Subsidiary Material Warehouse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ⓡ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Warehouse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for Finished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Products(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완제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(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재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r>
                <a:rPr lang="ko-KR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품 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창고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en-US" altLang="ko-KR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ⓢ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Film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Storage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Warehouse(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필름자재창고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ⓣ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Raw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Material Storage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Warehouse(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원료보관창고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pPr lvl="0" latinLnBrk="0"/>
              <a:r>
                <a:rPr lang="ko-KR" altLang="en-US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ⓤ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Low-temperature 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Storage </a:t>
              </a:r>
              <a:r>
                <a:rPr lang="en-US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Warehouse(</a:t>
              </a:r>
              <a:r>
                <a:rPr lang="ko-KR" altLang="ko-KR" sz="1400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저온보관창고</a:t>
              </a:r>
              <a:r>
                <a:rPr lang="en-US" altLang="ko-KR" sz="1400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)</a:t>
              </a:r>
              <a:endParaRPr lang="ko-KR" altLang="ko-KR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endParaRPr lang="en-US" altLang="ko-KR" sz="1400" dirty="0" smtClean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  <a:p>
              <a:endParaRPr lang="ko-KR" altLang="en-US" sz="14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1116261" y="786006"/>
              <a:ext cx="28648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800" dirty="0" smtClean="0"/>
                <a:t>Drawing </a:t>
              </a:r>
              <a:r>
                <a:rPr lang="en-US" altLang="ko-KR" sz="1800" dirty="0"/>
                <a:t>explanatory data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7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그림 27" descr="EMB00018b58be3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5477" y="2438732"/>
            <a:ext cx="8552316" cy="5904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29" name="그룹 28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0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88271" y="594040"/>
            <a:ext cx="5721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internal stereoscopic plane drawing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443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그림 27" descr="EMB00018b58be3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7786" y="2434413"/>
            <a:ext cx="8488945" cy="62648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9" name="직사각형 28"/>
          <p:cNvSpPr/>
          <p:nvPr/>
        </p:nvSpPr>
        <p:spPr>
          <a:xfrm>
            <a:off x="828221" y="666050"/>
            <a:ext cx="6314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dirty="0"/>
              <a:t>Design of Red Ginseng Concentration Factory (Planar Plan)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1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9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045018"/>
              </p:ext>
            </p:extLst>
          </p:nvPr>
        </p:nvGraphicFramePr>
        <p:xfrm>
          <a:off x="863604" y="1947910"/>
          <a:ext cx="6445517" cy="6919786"/>
        </p:xfrm>
        <a:graphic>
          <a:graphicData uri="http://schemas.openxmlformats.org/drawingml/2006/table">
            <a:tbl>
              <a:tblPr firstRow="1" firstCol="1" bandRow="1"/>
              <a:tblGrid>
                <a:gridCol w="344978"/>
                <a:gridCol w="872299"/>
                <a:gridCol w="1371947"/>
                <a:gridCol w="826349"/>
                <a:gridCol w="2343015"/>
                <a:gridCol w="686929"/>
              </a:tblGrid>
              <a:tr h="5166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No.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Category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Name of Item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Amount (USD)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(VAT Excluded)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Specification/Purpose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Note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  <a:tr h="3949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Packaging Machine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Air Steam Retort Sterilization Equipment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145,062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Maximum Working Pressure and Temperature: 2.0kg/</a:t>
                      </a: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㎠</a:t>
                      </a: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,125</a:t>
                      </a: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℃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Gyeong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-Han Inc.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9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Automatic Liquid Stick Pack Machine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108,407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Model : HLQ-P3V, 5</a:t>
                      </a: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열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Han-</a:t>
                      </a:r>
                      <a:r>
                        <a:rPr lang="en-US" sz="1000" b="1" kern="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Dok</a:t>
                      </a: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Inc.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9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spc="-5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Automatic Liquid Filling Machine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125,664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Model : HR-600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Han-Dok Inc.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0869"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4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Manufacturing Machine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Mixing/CIP Equipment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166,372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Mixing Tanks (300/1000/2000Lit)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CIP Tank, Transfer Pump, Ultra High Temperature (UHT) Instant Sterilizer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Amount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900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8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UHT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UHT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88,496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UHT Instant Sterilizer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Amount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900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8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Extraction &amp; Concentration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Extractor &amp; Concentrator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530,973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Extractor/Concentrator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Amount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9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Electric Switchboard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Automatic Switchboard for Machines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61,947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Electric Switchboard for Manufacturing Machines, Electrical Work, and various meters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9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6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Incoming Panel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Incoming Panel for whole factory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53,097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9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7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Pipe and Utility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Pipe and Utility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168,142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Pipe lagging, Worktable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9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Freezer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70,796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80RT-Detachable Pump, Tank included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Bum-Yang Inc.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9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AIR Compressor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72,566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50hp-dryer, Filter included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Han-Shin Inc.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9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Boiler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60,177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2ton-LNG-Once Through Boiler-Condensate Tank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Booster Inc.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49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11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Air Handling Unit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88,496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Cooling/Heating/Dehumidification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640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12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Sanitary Equipment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8,850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Various Sanitary Equipment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683576" y="514507"/>
            <a:ext cx="6769565" cy="1015663"/>
            <a:chOff x="683576" y="514507"/>
            <a:chExt cx="6769565" cy="1015663"/>
          </a:xfrm>
        </p:grpSpPr>
        <p:sp>
          <p:nvSpPr>
            <p:cNvPr id="28" name="직사각형 27"/>
            <p:cNvSpPr/>
            <p:nvPr/>
          </p:nvSpPr>
          <p:spPr>
            <a:xfrm>
              <a:off x="683576" y="514507"/>
              <a:ext cx="676956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kern="0" dirty="0" smtClean="0">
                  <a:solidFill>
                    <a:sysClr val="windowText" lastClr="000000"/>
                  </a:solidFill>
                </a:rPr>
                <a:t>[Details of </a:t>
              </a:r>
              <a:r>
                <a:rPr kumimoji="0" lang="en-US" altLang="ko-K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Machinery</a:t>
              </a:r>
              <a:r>
                <a:rPr kumimoji="0" lang="en-US" altLang="ko-KR" sz="2000" b="1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and Equipment Costs]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kern="0" baseline="0" dirty="0" smtClean="0">
                  <a:solidFill>
                    <a:sysClr val="windowText" lastClr="000000"/>
                  </a:solidFill>
                </a:rPr>
                <a:t>       </a:t>
              </a:r>
              <a:endPara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kern="0" dirty="0">
                  <a:solidFill>
                    <a:sysClr val="windowText" lastClr="000000"/>
                  </a:solidFill>
                </a:rPr>
                <a:t> </a:t>
              </a:r>
              <a:r>
                <a:rPr kumimoji="0" lang="en-US" altLang="ko-KR" sz="2000" b="1" kern="0" dirty="0" smtClean="0">
                  <a:solidFill>
                    <a:sysClr val="windowText" lastClr="000000"/>
                  </a:solidFill>
                </a:rPr>
                <a:t>       </a:t>
              </a:r>
              <a:r>
                <a:rPr kumimoji="0" lang="en-US" altLang="ko-K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(</a:t>
              </a:r>
              <a:r>
                <a:rPr kumimoji="0" lang="en-US" altLang="ko-KR" sz="2000" b="1" kern="0" dirty="0" smtClean="0">
                  <a:solidFill>
                    <a:sysClr val="windowText" lastClr="000000"/>
                  </a:solidFill>
                </a:rPr>
                <a:t>Amount </a:t>
              </a:r>
              <a:r>
                <a:rPr kumimoji="0" lang="en-US" altLang="ko-K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Costs : </a:t>
              </a:r>
              <a:r>
                <a:rPr kumimoji="0" lang="en-US" altLang="ko-K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$</a:t>
              </a:r>
              <a:r>
                <a:rPr kumimoji="0" lang="en-US" altLang="ko-K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2,426,249) (VAT included)</a:t>
              </a:r>
              <a:endParaRPr kumimoji="0" lang="ko-KR" altLang="ko-K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직사각형 30"/>
            <p:cNvSpPr/>
            <p:nvPr/>
          </p:nvSpPr>
          <p:spPr bwMode="auto">
            <a:xfrm>
              <a:off x="972241" y="1130060"/>
              <a:ext cx="329943" cy="40011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9536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굴림" pitchFamily="50" charset="-127"/>
                </a:rPr>
                <a:t>1</a:t>
              </a:r>
              <a:endPara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굴림" pitchFamily="50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3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9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608985"/>
              </p:ext>
            </p:extLst>
          </p:nvPr>
        </p:nvGraphicFramePr>
        <p:xfrm>
          <a:off x="936326" y="1152390"/>
          <a:ext cx="6444805" cy="6802799"/>
        </p:xfrm>
        <a:graphic>
          <a:graphicData uri="http://schemas.openxmlformats.org/drawingml/2006/table">
            <a:tbl>
              <a:tblPr firstRow="1" firstCol="1" bandRow="1"/>
              <a:tblGrid>
                <a:gridCol w="344940"/>
                <a:gridCol w="872203"/>
                <a:gridCol w="1371795"/>
                <a:gridCol w="826257"/>
                <a:gridCol w="2342756"/>
                <a:gridCol w="686854"/>
              </a:tblGrid>
              <a:tr h="3907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13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Forklift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39,823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Electric Forklift, 1.5 ton Lift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07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14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Warehouse Rack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13,274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Fixed Rack for Raw Material Storage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07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15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Lab Equipment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44,248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General Experiment, Microbial Test, Specification of Items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07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16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Metal Detector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13,274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Fixed Metal Detection 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07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17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Checkweighers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13,274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Fixed Weight Measure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155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18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Marking Machine for printing Expiration Date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8,850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Marking for Expiration Date and Product Number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07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19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Pallet(For Indoor Use)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3,540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Pallets for Indoor Storage of Raw Material  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13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Scale for raw material measuring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1,770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Scale for Raw Material Measure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07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21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Stainless Steel Baskets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2,212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For Transporting of Raw Material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07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22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Water Remover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39,823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Remove Water After Liquid Product Sterilization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07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23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Hand lift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1,327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For Transporting Raw Material and Subsidiary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07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24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Stainless Moving Cart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885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To move small amount of raw material 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13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25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Reverse Osmosis Equipment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97,345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</a:t>
                      </a: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㎥</a:t>
                      </a: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/hr-Tank, Pump included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070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Other Utilities 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176,991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Other Utilities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1485">
                <a:tc gridSpan="3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Total (USD)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2,205,681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VAT Excluded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7337" marR="27337" marT="7504" marB="750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</a:tbl>
          </a:graphicData>
        </a:graphic>
      </p:graphicFrame>
      <p:grpSp>
        <p:nvGrpSpPr>
          <p:cNvPr id="29" name="그룹 28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0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9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877538" y="793857"/>
            <a:ext cx="62875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95275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바탕" pitchFamily="18" charset="-127"/>
              </a:rPr>
              <a:t>※</a:t>
            </a:r>
            <a:r>
              <a:rPr kumimoji="1" lang="ko-KR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Red Ginseng Concentrate Machine</a:t>
            </a:r>
            <a:r>
              <a:rPr kumimoji="1" lang="en-US" altLang="ko-KR" sz="1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,</a:t>
            </a:r>
            <a:r>
              <a:rPr kumimoji="1" lang="en-US" altLang="ko-KR" sz="18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etc</a:t>
            </a:r>
            <a:endParaRPr kumimoji="1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굴림" pitchFamily="50" charset="-127"/>
              <a:cs typeface="굴림" pitchFamily="50" charset="-127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5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160463" y="1458160"/>
            <a:ext cx="6076648" cy="8497180"/>
            <a:chOff x="1160463" y="1458160"/>
            <a:chExt cx="6076648" cy="849718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463" y="1458160"/>
              <a:ext cx="2619374" cy="1471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 descr="C:\Users\user\Pictures\DrCapture\2020-11-10\BoxArea000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271" y="4272479"/>
              <a:ext cx="2591566" cy="2154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:\Users\user\Pictures\DrCapture\2020-11-10\BoxArea000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18628" y="7651021"/>
              <a:ext cx="2589959" cy="19442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C:\Users\user\Pictures\DrCapture\2020-11-10\BoxArea0004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040" y="5022655"/>
              <a:ext cx="3285071" cy="270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C:\Users\user\Pictures\DrCapture\2020-11-10\BoxArea0005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04091" y="1458160"/>
              <a:ext cx="2780954" cy="20882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60463" y="3042380"/>
              <a:ext cx="2619374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28600" indent="-228600">
                <a:buAutoNum type="arabicPeriod"/>
              </a:pPr>
              <a:r>
                <a:rPr lang="en-US" altLang="ko-KR" sz="1200" b="1" dirty="0" smtClean="0"/>
                <a:t>Air Steam Retort Sterilization</a:t>
              </a:r>
            </a:p>
            <a:p>
              <a:r>
                <a:rPr lang="en-US" altLang="ko-KR" sz="1200" b="1" dirty="0" smtClean="0"/>
                <a:t>     Equipment</a:t>
              </a:r>
              <a:endParaRPr lang="ko-KR" altLang="en-US" sz="12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21071" y="7878091"/>
              <a:ext cx="2619374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1-3. Packaging Machine</a:t>
              </a:r>
              <a:endParaRPr lang="ko-KR" altLang="en-US" sz="12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61257" y="9678341"/>
              <a:ext cx="2619374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7. Pipe and Utility</a:t>
              </a:r>
              <a:endParaRPr lang="ko-KR" altLang="en-US" sz="12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88271" y="6570870"/>
              <a:ext cx="2619374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4. Extraction Concentration</a:t>
              </a:r>
              <a:endParaRPr lang="ko-KR" altLang="en-US" sz="12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068671" y="3618460"/>
              <a:ext cx="2619374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4. Manufacturing Machine</a:t>
              </a:r>
              <a:endParaRPr lang="ko-KR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443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828221" y="501707"/>
            <a:ext cx="6552910" cy="3000821"/>
          </a:xfrm>
          <a:prstGeom prst="rect">
            <a:avLst/>
          </a:prstGeom>
          <a:solidFill>
            <a:srgbClr val="F8F9FA"/>
          </a:solidFill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56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바탕" pitchFamily="18" charset="-127"/>
              </a:rPr>
              <a:t> </a:t>
            </a:r>
            <a:r>
              <a:rPr kumimoji="1" lang="en-US" altLang="ko-K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Land for Red Ginseng Concentrate Filling and </a:t>
            </a:r>
          </a:p>
          <a:p>
            <a:pPr marL="0" marR="0" lvl="0" indent="3556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6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</a:t>
            </a:r>
            <a:r>
              <a:rPr kumimoji="1" lang="en-US" altLang="ko-K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Container Development Factory</a:t>
            </a:r>
          </a:p>
          <a:p>
            <a:pPr marL="0" marR="0" lvl="0" indent="3556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바탕" pitchFamily="18" charset="-127"/>
              </a:rPr>
              <a:t>◎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Land for Factory for Manufacturing Food including Filling Facility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</a:t>
            </a:r>
            <a:r>
              <a:rPr kumimoji="1" lang="en-US" altLang="ko-KR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1)</a:t>
            </a:r>
            <a:r>
              <a: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Location: 443-12, </a:t>
            </a:r>
            <a:r>
              <a:rPr kumimoji="1" lang="en-US" altLang="ko-K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Joong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village, </a:t>
            </a:r>
            <a:r>
              <a:rPr kumimoji="1" lang="en-US" altLang="ko-K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Seokjeok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-town, </a:t>
            </a:r>
            <a:r>
              <a:rPr kumimoji="1" lang="en-US" altLang="ko-K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Chilgok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County, </a:t>
            </a: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    </a:t>
            </a:r>
            <a:r>
              <a:rPr kumimoji="1" lang="en-US" altLang="ko-K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Gyeongbuk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2) Size of the land: 3,311m2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3)</a:t>
            </a:r>
            <a:r>
              <a:rPr kumimoji="1" lang="en-US" altLang="ko-KR" sz="1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Price of the land: $1,156,500USD (Tax included)</a:t>
            </a: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4) Seller of the land: Star Chemical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        5) </a:t>
            </a:r>
            <a:r>
              <a:rPr kumimoji="1" lang="ko-KR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This site is located in the Gumi3 Industrial Complex, Chilgok County 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맑은 고딕" pitchFamily="50" charset="-127"/>
              <a:ea typeface="맑은 고딕" pitchFamily="50" charset="-127"/>
              <a:cs typeface="Courier New" pitchFamily="49" charset="0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200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          </a:t>
            </a:r>
            <a:r>
              <a:rPr kumimoji="1" lang="ko-KR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and the investment </a:t>
            </a:r>
            <a:r>
              <a:rPr kumimoji="1" lang="en-US" altLang="ko-KR" sz="1200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</a:t>
            </a:r>
            <a:r>
              <a:rPr kumimoji="1" lang="ko-KR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value is high because the Gunwi County, near 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맑은 고딕" pitchFamily="50" charset="-127"/>
              <a:ea typeface="맑은 고딕" pitchFamily="50" charset="-127"/>
              <a:cs typeface="Courier New" pitchFamily="49" charset="0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200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          </a:t>
            </a:r>
            <a:r>
              <a:rPr kumimoji="1" lang="ko-KR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from the Chilgok County, was recently selected as a site of the new 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맑은 고딕" pitchFamily="50" charset="-127"/>
              <a:ea typeface="맑은 고딕" pitchFamily="50" charset="-127"/>
              <a:cs typeface="Courier New" pitchFamily="49" charset="0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200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          </a:t>
            </a:r>
            <a:r>
              <a:rPr kumimoji="1" lang="ko-KR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airport which will be relocated from Daegu Metropolitan City. 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[Location Map, 250 kilometers, 3 hours from Incheon Int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맑은 고딕" pitchFamily="50" charset="-127"/>
                <a:cs typeface="굴림" pitchFamily="50" charset="-127"/>
              </a:rPr>
              <a:t>’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l Airport to </a:t>
            </a:r>
            <a:r>
              <a:rPr kumimoji="1" lang="en-US" altLang="ko-KR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Chilgok</a:t>
            </a:r>
            <a:r>
              <a:rPr lang="en-US" altLang="ko-KR" sz="1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endParaRPr lang="en-US" altLang="ko-KR" sz="12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County]</a:t>
            </a: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9" name="그림 28" descr="DRW00018b58be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32" y="3823964"/>
            <a:ext cx="4008329" cy="274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" descr="C:\Users\user\Pictures\DrCapture\2020-11-06\BoxArea0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31" y="6846031"/>
            <a:ext cx="2232310" cy="260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/>
          <p:cNvSpPr/>
          <p:nvPr/>
        </p:nvSpPr>
        <p:spPr bwMode="auto">
          <a:xfrm>
            <a:off x="972241" y="553980"/>
            <a:ext cx="329943" cy="40011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9536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000" dirty="0">
                <a:latin typeface="Arial" charset="0"/>
              </a:rPr>
              <a:t>2</a:t>
            </a:r>
            <a:endParaRPr kumimoji="1" lang="ko-KR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3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3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" y="332656"/>
            <a:ext cx="7321152" cy="10342784"/>
            <a:chOff x="1" y="332656"/>
            <a:chExt cx="7321152" cy="10342784"/>
          </a:xfrm>
        </p:grpSpPr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직사각형 33"/>
            <p:cNvSpPr/>
            <p:nvPr/>
          </p:nvSpPr>
          <p:spPr>
            <a:xfrm>
              <a:off x="1053530" y="332656"/>
              <a:ext cx="6111571" cy="91409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latinLnBrk="0"/>
              <a:endParaRPr lang="en-US" altLang="ko-KR" sz="1600" b="1" dirty="0">
                <a:solidFill>
                  <a:prstClr val="black"/>
                </a:solidFill>
              </a:endParaRPr>
            </a:p>
            <a:p>
              <a:pPr lvl="0" latinLnBrk="0"/>
              <a:r>
                <a:rPr lang="en-US" altLang="ko-KR" sz="1600" b="1" dirty="0" smtClean="0">
                  <a:solidFill>
                    <a:prstClr val="black"/>
                  </a:solidFill>
                </a:rPr>
                <a:t>                                 </a:t>
              </a:r>
              <a:r>
                <a:rPr lang="en-US" altLang="ko-KR" sz="2400" b="1" dirty="0" smtClean="0">
                  <a:solidFill>
                    <a:prstClr val="black"/>
                  </a:solidFill>
                </a:rPr>
                <a:t>Contents</a:t>
              </a:r>
            </a:p>
            <a:p>
              <a:pPr lvl="0" latinLnBrk="0"/>
              <a:r>
                <a:rPr lang="en-US" altLang="ko-KR" sz="1600" b="1" dirty="0" smtClean="0">
                  <a:solidFill>
                    <a:prstClr val="black"/>
                  </a:solidFill>
                </a:rPr>
                <a:t>Overview Introduction</a:t>
              </a:r>
            </a:p>
            <a:p>
              <a:pPr lvl="0" latinLnBrk="0"/>
              <a:r>
                <a:rPr lang="en-US" altLang="ko-KR" sz="1600" b="1" dirty="0" smtClean="0">
                  <a:solidFill>
                    <a:prstClr val="black"/>
                  </a:solidFill>
                </a:rPr>
                <a:t>Overview Company History</a:t>
              </a:r>
              <a:endParaRPr lang="ko-KR" altLang="ko-KR" sz="16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b="1" dirty="0">
                  <a:solidFill>
                    <a:prstClr val="black"/>
                  </a:solidFill>
                </a:rPr>
                <a:t>1. Information of the Company including Company’s documents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A. Certificate of Business Registration 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[English]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B. Certified copy of Corporate Registration 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[Korea]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    1) List of shareholders </a:t>
              </a:r>
              <a:endParaRPr lang="en-US" altLang="ko-KR" sz="1200" dirty="0" smtClean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 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                           * Articles </a:t>
              </a:r>
              <a:r>
                <a:rPr lang="en-US" altLang="ko-KR" sz="1200" dirty="0">
                  <a:solidFill>
                    <a:prstClr val="black"/>
                  </a:solidFill>
                </a:rPr>
                <a:t>of Association </a:t>
              </a:r>
              <a:endParaRPr lang="en-US" altLang="ko-KR" sz="1200" dirty="0" smtClean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 smtClean="0">
                  <a:solidFill>
                    <a:prstClr val="black"/>
                  </a:solidFill>
                </a:rPr>
                <a:t>                          2) Certificate of Board Registration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C. Certificate of Doing Business Declaration (3 certificates)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    1)Certificate of Health Functional Food Sales Business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    2)Certificate of Distribution Sales Business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    3)Certificate of Mail Order Business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D. Certificates of 3-Patent Rights and Laboratory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  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    </a:t>
              </a:r>
              <a:r>
                <a:rPr lang="en-US" altLang="ko-KR" sz="1200" dirty="0">
                  <a:solidFill>
                    <a:prstClr val="black"/>
                  </a:solidFill>
                </a:rPr>
                <a:t>1) Certificate of Patent Registration (Cigarette type of Red Ginseng)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    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  2</a:t>
              </a:r>
              <a:r>
                <a:rPr lang="en-US" altLang="ko-KR" sz="1200" dirty="0">
                  <a:solidFill>
                    <a:prstClr val="black"/>
                  </a:solidFill>
                </a:rPr>
                <a:t>) Certificate of Patent Registration (No-leftover Tube Container #1)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    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  3</a:t>
              </a:r>
              <a:r>
                <a:rPr lang="en-US" altLang="ko-KR" sz="1200" dirty="0">
                  <a:solidFill>
                    <a:prstClr val="black"/>
                  </a:solidFill>
                </a:rPr>
                <a:t>) Certificate of Patent Registration (No-leftover Tube Container #2)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    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  4</a:t>
              </a:r>
              <a:r>
                <a:rPr lang="en-US" altLang="ko-KR" sz="1200" dirty="0">
                  <a:solidFill>
                    <a:prstClr val="black"/>
                  </a:solidFill>
                </a:rPr>
                <a:t>) Certificate of Laboratory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E. Manufacturing </a:t>
              </a:r>
              <a:r>
                <a:rPr lang="en-US" altLang="ko-KR" sz="1200" dirty="0">
                  <a:solidFill>
                    <a:prstClr val="black"/>
                  </a:solidFill>
                </a:rPr>
                <a:t>Process Flow Chart 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F. </a:t>
              </a:r>
              <a:r>
                <a:rPr lang="en-US" altLang="ko-KR" sz="1200" dirty="0">
                  <a:solidFill>
                    <a:prstClr val="black"/>
                  </a:solidFill>
                </a:rPr>
                <a:t>Business Organization Chart </a:t>
              </a:r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G. </a:t>
              </a:r>
              <a:r>
                <a:rPr lang="en-US" altLang="ko-KR" sz="1200" dirty="0">
                  <a:solidFill>
                    <a:prstClr val="black"/>
                  </a:solidFill>
                </a:rPr>
                <a:t>Sum of required funds (Detailed breakdown is enclosed)  </a:t>
              </a:r>
              <a:endParaRPr lang="en-US" altLang="ko-KR" sz="1200" dirty="0" smtClean="0">
                <a:solidFill>
                  <a:prstClr val="black"/>
                </a:solidFill>
              </a:endParaRPr>
            </a:p>
            <a:p>
              <a:pPr lvl="0"/>
              <a:endParaRPr lang="ko-KR" altLang="ko-KR" sz="1200" dirty="0">
                <a:solidFill>
                  <a:prstClr val="black"/>
                </a:solidFill>
              </a:endParaRPr>
            </a:p>
            <a:p>
              <a:pPr lvl="0"/>
              <a:r>
                <a:rPr lang="en-US" altLang="ko-KR" sz="1200" b="1" dirty="0" smtClean="0">
                  <a:solidFill>
                    <a:prstClr val="black"/>
                  </a:solidFill>
                </a:rPr>
                <a:t>2. FUND Investment  Contents (Summary)</a:t>
              </a:r>
            </a:p>
            <a:p>
              <a:pPr lvl="0"/>
              <a:r>
                <a:rPr lang="en-US" altLang="ko-KR" sz="1200" b="1" dirty="0">
                  <a:solidFill>
                    <a:prstClr val="black"/>
                  </a:solidFill>
                </a:rPr>
                <a:t> </a:t>
              </a:r>
              <a:r>
                <a:rPr lang="en-US" altLang="ko-KR" sz="1200" b="1" dirty="0" smtClean="0">
                  <a:solidFill>
                    <a:prstClr val="black"/>
                  </a:solidFill>
                </a:rPr>
                <a:t>        [Total Amount of Investment Cost : USD30,000,000 ]</a:t>
              </a:r>
            </a:p>
            <a:p>
              <a:pPr lvl="0"/>
              <a:r>
                <a:rPr lang="en-US" altLang="ko-KR" sz="1200" b="1" dirty="0">
                  <a:solidFill>
                    <a:prstClr val="black"/>
                  </a:solidFill>
                </a:rPr>
                <a:t> </a:t>
              </a:r>
              <a:r>
                <a:rPr lang="en-US" altLang="ko-KR" sz="1200" b="1" dirty="0" smtClean="0">
                  <a:solidFill>
                    <a:prstClr val="black"/>
                  </a:solidFill>
                </a:rPr>
                <a:t>        [</a:t>
              </a:r>
              <a:r>
                <a:rPr lang="en-US" altLang="ko-KR" sz="1200" b="1" dirty="0" err="1" smtClean="0">
                  <a:solidFill>
                    <a:prstClr val="black"/>
                  </a:solidFill>
                </a:rPr>
                <a:t>Roi</a:t>
              </a:r>
              <a:r>
                <a:rPr lang="en-US" altLang="ko-KR" sz="1200" b="1" dirty="0" smtClean="0">
                  <a:solidFill>
                    <a:prstClr val="black"/>
                  </a:solidFill>
                </a:rPr>
                <a:t> :3% / annually]  /  [ ten  (10)  years ]</a:t>
              </a:r>
            </a:p>
            <a:p>
              <a:pPr lvl="0"/>
              <a:r>
                <a:rPr lang="en-US" altLang="ko-KR" sz="1200" b="1" dirty="0" smtClean="0">
                  <a:solidFill>
                    <a:prstClr val="black"/>
                  </a:solidFill>
                </a:rPr>
                <a:t>	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A. Monthly Schedule from Facility Construction to start of product </a:t>
              </a: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 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                         Manufacturing</a:t>
              </a: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B. Breakdown of Expenses for Facilities</a:t>
              </a: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C. Breakdown of Working Capital</a:t>
              </a:r>
            </a:p>
            <a:p>
              <a:pPr lvl="0"/>
              <a:r>
                <a:rPr lang="en-US" altLang="ko-KR" sz="1200" dirty="0">
                  <a:solidFill>
                    <a:prstClr val="black"/>
                  </a:solidFill>
                </a:rPr>
                <a:t>	</a:t>
              </a:r>
              <a:r>
                <a:rPr lang="en-US" altLang="ko-KR" sz="1200" dirty="0" smtClean="0">
                  <a:solidFill>
                    <a:prstClr val="black"/>
                  </a:solidFill>
                </a:rPr>
                <a:t>D. Yearly plan of loan repayment and interest payment</a:t>
              </a:r>
            </a:p>
            <a:p>
              <a:pPr lvl="0"/>
              <a:endParaRPr lang="en-US" altLang="ko-KR" sz="1200" dirty="0" smtClean="0">
                <a:solidFill>
                  <a:prstClr val="black"/>
                </a:solidFill>
              </a:endParaRPr>
            </a:p>
            <a:p>
              <a:endParaRPr lang="en-US" altLang="ko-KR" sz="1200" b="1" dirty="0" smtClean="0"/>
            </a:p>
            <a:p>
              <a:endParaRPr lang="en-US" altLang="ko-KR" sz="1200" b="1" dirty="0"/>
            </a:p>
            <a:p>
              <a:endParaRPr lang="en-US" altLang="ko-KR" sz="1200" b="1" dirty="0" smtClean="0"/>
            </a:p>
            <a:p>
              <a:endParaRPr lang="en-US" altLang="ko-KR" sz="1200" b="1" dirty="0"/>
            </a:p>
            <a:p>
              <a:endParaRPr lang="en-US" altLang="ko-KR" sz="1200" b="1" dirty="0" smtClean="0"/>
            </a:p>
            <a:p>
              <a:endParaRPr lang="en-US" altLang="ko-KR" sz="1200" b="1" dirty="0"/>
            </a:p>
            <a:p>
              <a:r>
                <a:rPr lang="en-US" altLang="ko-KR" sz="1200" b="1" dirty="0" smtClean="0"/>
                <a:t>3. Fund for Factory Construction and Equipment</a:t>
              </a:r>
              <a:r>
                <a:rPr lang="en-US" altLang="ko-KR" sz="1200" dirty="0" smtClean="0"/>
                <a:t>                   </a:t>
              </a:r>
            </a:p>
            <a:p>
              <a:r>
                <a:rPr lang="en-US" altLang="ko-KR" sz="1200" b="1" dirty="0" smtClean="0"/>
                <a:t>4. </a:t>
              </a:r>
              <a:r>
                <a:rPr lang="en-US" altLang="ko-KR" sz="1200" b="1" dirty="0" err="1"/>
                <a:t>Explannation</a:t>
              </a:r>
              <a:r>
                <a:rPr lang="en-US" altLang="ko-KR" sz="1200" b="1" dirty="0"/>
                <a:t> ginseng and </a:t>
              </a:r>
              <a:r>
                <a:rPr lang="en-US" altLang="ko-KR" sz="1200" b="1" dirty="0" err="1"/>
                <a:t>Redginseng</a:t>
              </a:r>
              <a:r>
                <a:rPr lang="en-US" altLang="ko-KR" sz="1200" b="1" dirty="0"/>
                <a:t> and Concentrate of Red </a:t>
              </a:r>
              <a:r>
                <a:rPr lang="en-US" altLang="ko-KR" sz="1200" b="1" dirty="0" smtClean="0"/>
                <a:t>ginseng</a:t>
              </a:r>
            </a:p>
            <a:p>
              <a:r>
                <a:rPr lang="en-US" altLang="ko-KR" sz="1200" b="1" dirty="0" smtClean="0"/>
                <a:t>5.Plan to Purchase of raw materials or Concentrate of Red Ginseng</a:t>
              </a:r>
            </a:p>
            <a:p>
              <a:r>
                <a:rPr lang="en-US" altLang="ko-KR" sz="1200" b="1" dirty="0" smtClean="0"/>
                <a:t>6. </a:t>
              </a:r>
              <a:r>
                <a:rPr lang="en-US" altLang="ko-KR" sz="1200" b="1" dirty="0"/>
                <a:t>R&amp;D </a:t>
              </a:r>
              <a:r>
                <a:rPr lang="en-US" altLang="ko-KR" sz="1200" b="1" dirty="0" smtClean="0"/>
                <a:t>Contents</a:t>
              </a:r>
              <a:endParaRPr lang="en-US" altLang="ko-KR" sz="1200" b="1" dirty="0"/>
            </a:p>
            <a:p>
              <a:r>
                <a:rPr lang="en-US" altLang="ko-KR" sz="1200" b="1" dirty="0" smtClean="0"/>
                <a:t>7. Comparison of competitiveness between existing products and our products</a:t>
              </a:r>
              <a:endParaRPr lang="en-US" altLang="ko-KR" sz="1200" b="1" dirty="0"/>
            </a:p>
            <a:p>
              <a:r>
                <a:rPr lang="en-US" altLang="ko-KR" sz="1200" b="1" dirty="0" smtClean="0"/>
                <a:t>8. Sales Plan</a:t>
              </a:r>
              <a:endParaRPr lang="en-US" altLang="ko-KR" sz="1200" b="1" dirty="0"/>
            </a:p>
            <a:p>
              <a:r>
                <a:rPr lang="en-US" altLang="ko-KR" sz="1200" b="1" dirty="0" smtClean="0"/>
                <a:t>9. List of Enclosures</a:t>
              </a:r>
              <a:endParaRPr lang="en-US" altLang="ko-KR" sz="1200" b="1" dirty="0"/>
            </a:p>
            <a:p>
              <a:r>
                <a:rPr lang="en-US" altLang="ko-KR" sz="1200" b="1" dirty="0" smtClean="0"/>
                <a:t>10.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</a:rPr>
                <a:t> Product Manual of  “</a:t>
              </a:r>
              <a:r>
                <a:rPr kumimoji="0" lang="en-US" altLang="ko-KR" sz="1200" b="1" kern="0" dirty="0" err="1">
                  <a:solidFill>
                    <a:sysClr val="windowText" lastClr="000000"/>
                  </a:solidFill>
                </a:rPr>
                <a:t>Redginseng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</a:rPr>
                <a:t> CAP”</a:t>
              </a:r>
              <a:endParaRPr lang="ko-KR" altLang="ko-KR" sz="1200" dirty="0"/>
            </a:p>
            <a:p>
              <a:pPr lvl="0"/>
              <a:r>
                <a:rPr lang="en-US" altLang="ko-KR" sz="1200" dirty="0" smtClean="0">
                  <a:solidFill>
                    <a:prstClr val="black"/>
                  </a:solidFill>
                </a:rPr>
                <a:t>  </a:t>
              </a:r>
              <a:endParaRPr lang="ko-KR" altLang="ko-KR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2076455" y="6437891"/>
              <a:ext cx="5244698" cy="949153"/>
              <a:chOff x="2064423" y="6256784"/>
              <a:chExt cx="5244698" cy="949153"/>
            </a:xfrm>
          </p:grpSpPr>
          <p:sp>
            <p:nvSpPr>
              <p:cNvPr id="35" name="직사각형 34"/>
              <p:cNvSpPr/>
              <p:nvPr/>
            </p:nvSpPr>
            <p:spPr bwMode="auto">
              <a:xfrm>
                <a:off x="2064423" y="6263498"/>
                <a:ext cx="167902" cy="246221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95363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굴림" pitchFamily="50" charset="-127"/>
                  </a:rPr>
                  <a:t>1</a:t>
                </a:r>
                <a:endParaRPr kumimoji="1" lang="ko-KR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굴림" pitchFamily="50" charset="-127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 bwMode="auto">
              <a:xfrm>
                <a:off x="2067354" y="6599666"/>
                <a:ext cx="164971" cy="246221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95363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altLang="ko-KR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굴림" pitchFamily="50" charset="-127"/>
                  </a:rPr>
                  <a:t>2</a:t>
                </a:r>
                <a:endParaRPr kumimoji="1" lang="ko-KR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굴림" pitchFamily="50" charset="-127"/>
                </a:endParaRPr>
              </a:p>
            </p:txBody>
          </p:sp>
          <p:sp>
            <p:nvSpPr>
              <p:cNvPr id="37" name="TextBox 18"/>
              <p:cNvSpPr txBox="1">
                <a:spLocks noChangeArrowheads="1"/>
              </p:cNvSpPr>
              <p:nvPr/>
            </p:nvSpPr>
            <p:spPr bwMode="auto">
              <a:xfrm>
                <a:off x="2298699" y="6528242"/>
                <a:ext cx="501042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ko-KR" sz="1200" dirty="0" smtClean="0">
                    <a:latin typeface="Arial" panose="020B0604020202020204" pitchFamily="34" charset="0"/>
                    <a:ea typeface="HY수평선M" pitchFamily="18" charset="-127"/>
                    <a:cs typeface="Arial" panose="020B0604020202020204" pitchFamily="34" charset="0"/>
                  </a:rPr>
                  <a:t>Land for Ginseng Concentrate Filing and Container Development Factory</a:t>
                </a:r>
                <a:endParaRPr lang="ko-KR" altLang="en-US" sz="1200" dirty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18"/>
              <p:cNvSpPr txBox="1">
                <a:spLocks noChangeArrowheads="1"/>
              </p:cNvSpPr>
              <p:nvPr/>
            </p:nvSpPr>
            <p:spPr bwMode="auto">
              <a:xfrm>
                <a:off x="2292485" y="6256784"/>
                <a:ext cx="501042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ko-KR" sz="1200" dirty="0"/>
                  <a:t>Land for </a:t>
                </a:r>
                <a:r>
                  <a:rPr lang="en-US" altLang="ko-KR" sz="1200" dirty="0" err="1"/>
                  <a:t>Redginseng</a:t>
                </a:r>
                <a:r>
                  <a:rPr lang="en-US" altLang="ko-KR" sz="1200" dirty="0"/>
                  <a:t> Concentrate Extract </a:t>
                </a:r>
                <a:r>
                  <a:rPr lang="en-US" altLang="ko-KR" sz="1200" dirty="0" smtClean="0"/>
                  <a:t>Factory</a:t>
                </a:r>
                <a:endParaRPr lang="en-US" altLang="ko-KR" sz="1200" dirty="0"/>
              </a:p>
            </p:txBody>
          </p:sp>
          <p:sp>
            <p:nvSpPr>
              <p:cNvPr id="39" name="직사각형 38"/>
              <p:cNvSpPr/>
              <p:nvPr/>
            </p:nvSpPr>
            <p:spPr bwMode="auto">
              <a:xfrm>
                <a:off x="2064423" y="6935652"/>
                <a:ext cx="164971" cy="246221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95363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1000" dirty="0">
                    <a:latin typeface="Arial" charset="0"/>
                  </a:rPr>
                  <a:t>3</a:t>
                </a:r>
                <a:endParaRPr kumimoji="1" lang="ko-KR" alt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굴림" pitchFamily="50" charset="-127"/>
                </a:endParaRPr>
              </a:p>
            </p:txBody>
          </p:sp>
          <p:sp>
            <p:nvSpPr>
              <p:cNvPr id="41" name="TextBox 18"/>
              <p:cNvSpPr txBox="1">
                <a:spLocks noChangeArrowheads="1"/>
              </p:cNvSpPr>
              <p:nvPr/>
            </p:nvSpPr>
            <p:spPr bwMode="auto">
              <a:xfrm>
                <a:off x="2298700" y="6928938"/>
                <a:ext cx="501042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en-US" altLang="ko-KR" sz="1200" dirty="0"/>
                  <a:t>Land for </a:t>
                </a:r>
                <a:r>
                  <a:rPr lang="en-US" altLang="ko-KR" sz="1200" dirty="0" smtClean="0"/>
                  <a:t>Products’ container development factory</a:t>
                </a:r>
                <a:endParaRPr lang="en-US" altLang="ko-KR" sz="1200" dirty="0"/>
              </a:p>
            </p:txBody>
          </p:sp>
        </p:grpSp>
        <p:grpSp>
          <p:nvGrpSpPr>
            <p:cNvPr id="40" name="그룹 39"/>
            <p:cNvGrpSpPr/>
            <p:nvPr/>
          </p:nvGrpSpPr>
          <p:grpSpPr>
            <a:xfrm>
              <a:off x="108122" y="9913440"/>
              <a:ext cx="6801889" cy="762000"/>
              <a:chOff x="108122" y="9913440"/>
              <a:chExt cx="6801889" cy="762000"/>
            </a:xfrm>
          </p:grpSpPr>
          <p:pic>
            <p:nvPicPr>
              <p:cNvPr id="42" name="Picture 4" descr="C:\Users\user\Pictures\DrCapture\2020-11-10\BoxArea000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22" y="9913440"/>
                <a:ext cx="5832810" cy="76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텍스트 상자 2"/>
              <p:cNvSpPr txBox="1">
                <a:spLocks noChangeArrowheads="1"/>
              </p:cNvSpPr>
              <p:nvPr/>
            </p:nvSpPr>
            <p:spPr bwMode="auto">
              <a:xfrm>
                <a:off x="5292841" y="10264902"/>
                <a:ext cx="1617170" cy="2667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 latinLnBrk="1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400" b="1" kern="100" dirty="0" smtClean="0">
                    <a:effectLst/>
                    <a:latin typeface="Arial Unicode MS"/>
                    <a:ea typeface="맑은 고딕"/>
                    <a:cs typeface="Times New Roman"/>
                  </a:rPr>
                  <a:t>Made in Korea</a:t>
                </a:r>
                <a:endParaRPr lang="ko-KR" sz="1400" kern="100" dirty="0">
                  <a:effectLst/>
                  <a:latin typeface="맑은 고딕"/>
                  <a:ea typeface="맑은 고딕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54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그룹 3"/>
          <p:cNvGrpSpPr/>
          <p:nvPr/>
        </p:nvGrpSpPr>
        <p:grpSpPr>
          <a:xfrm>
            <a:off x="611566" y="430870"/>
            <a:ext cx="6769565" cy="2462213"/>
            <a:chOff x="611566" y="233990"/>
            <a:chExt cx="6769565" cy="2462213"/>
          </a:xfrm>
        </p:grpSpPr>
        <p:sp>
          <p:nvSpPr>
            <p:cNvPr id="30" name="직사각형 29"/>
            <p:cNvSpPr/>
            <p:nvPr/>
          </p:nvSpPr>
          <p:spPr>
            <a:xfrm>
              <a:off x="611566" y="233990"/>
              <a:ext cx="6769565" cy="2462213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b="1" dirty="0" smtClean="0">
                  <a:solidFill>
                    <a:srgbClr val="000000"/>
                  </a:solidFill>
                  <a:cs typeface="굴림"/>
                </a:rPr>
                <a:t> </a:t>
              </a:r>
              <a:r>
                <a:rPr lang="en-US" altLang="ko-KR" sz="2000" b="1" dirty="0">
                  <a:solidFill>
                    <a:srgbClr val="000000"/>
                  </a:solidFill>
                  <a:cs typeface="굴림"/>
                </a:rPr>
                <a:t>(Expenses of </a:t>
              </a:r>
              <a:r>
                <a:rPr lang="en-US" altLang="ko-KR" sz="2000" b="1" dirty="0" smtClean="0">
                  <a:solidFill>
                    <a:srgbClr val="000000"/>
                  </a:solidFill>
                  <a:cs typeface="굴림"/>
                </a:rPr>
                <a:t>Construction and each factory)</a:t>
              </a:r>
            </a:p>
            <a:p>
              <a:pPr algn="just"/>
              <a:endParaRPr lang="en-US" altLang="ko-KR" sz="1800" b="1" dirty="0" smtClean="0">
                <a:solidFill>
                  <a:srgbClr val="000000"/>
                </a:solidFill>
                <a:cs typeface="굴림"/>
              </a:endParaRPr>
            </a:p>
            <a:p>
              <a:pPr algn="just"/>
              <a:r>
                <a:rPr lang="en-US" altLang="ko-KR" sz="1400" b="1" dirty="0" smtClean="0"/>
                <a:t>          </a:t>
              </a:r>
              <a:r>
                <a:rPr lang="en-US" altLang="ko-KR" sz="1800" b="1" dirty="0" smtClean="0"/>
                <a:t>Factory for filling [Construction]</a:t>
              </a:r>
              <a:endParaRPr lang="ko-KR" altLang="ko-KR" sz="1800" b="1" dirty="0" smtClean="0">
                <a:solidFill>
                  <a:srgbClr val="000000"/>
                </a:solidFill>
                <a:effectLst/>
                <a:latin typeface="굴림"/>
                <a:cs typeface="굴림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b="1" dirty="0" smtClean="0"/>
                <a:t>       * Factory </a:t>
              </a:r>
              <a:r>
                <a:rPr lang="en-US" altLang="ko-KR" sz="1400" b="1" dirty="0"/>
                <a:t>for Filling 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400" b="1" dirty="0"/>
                <a:t>            [991.74m2 X $1,338.5/m2 = </a:t>
              </a:r>
              <a:r>
                <a:rPr lang="ko-KR" altLang="ko-KR" sz="1400" b="1" dirty="0"/>
                <a:t>＄</a:t>
              </a:r>
              <a:r>
                <a:rPr lang="en-US" altLang="ko-KR" sz="1400" b="1" dirty="0"/>
                <a:t>1,327,434 (Estimated Cost)		</a:t>
              </a:r>
              <a:endParaRPr lang="ko-KR" altLang="ko-KR" sz="1400" b="1" dirty="0"/>
            </a:p>
            <a:p>
              <a:pPr>
                <a:lnSpc>
                  <a:spcPct val="150000"/>
                </a:lnSpc>
              </a:pPr>
              <a:r>
                <a:rPr lang="en-US" altLang="ko-KR" sz="1400" b="1" dirty="0" smtClean="0"/>
                <a:t>       * Costs </a:t>
              </a:r>
              <a:r>
                <a:rPr lang="en-US" altLang="ko-KR" sz="1400" b="1" dirty="0"/>
                <a:t>of Design and Authorization/Permit: $88,496 (USD)</a:t>
              </a:r>
            </a:p>
            <a:p>
              <a:pPr>
                <a:lnSpc>
                  <a:spcPct val="150000"/>
                </a:lnSpc>
              </a:pPr>
              <a:endParaRPr lang="ko-KR" altLang="ko-KR" sz="1400" b="1" dirty="0"/>
            </a:p>
            <a:p>
              <a:pPr algn="just"/>
              <a:r>
                <a:rPr lang="en-US" altLang="ko-KR" sz="1400" b="1" dirty="0" smtClean="0">
                  <a:solidFill>
                    <a:srgbClr val="000000"/>
                  </a:solidFill>
                  <a:effectLst/>
                  <a:latin typeface="굴림"/>
                  <a:cs typeface="굴림"/>
                </a:rPr>
                <a:t>        </a:t>
              </a:r>
              <a:endParaRPr lang="ko-KR" altLang="ko-KR" sz="1400" b="1" dirty="0">
                <a:solidFill>
                  <a:srgbClr val="000000"/>
                </a:solidFill>
                <a:effectLst/>
                <a:latin typeface="굴림"/>
                <a:cs typeface="굴림"/>
              </a:endParaRPr>
            </a:p>
          </p:txBody>
        </p:sp>
        <p:sp>
          <p:nvSpPr>
            <p:cNvPr id="31" name="직사각형 30"/>
            <p:cNvSpPr/>
            <p:nvPr/>
          </p:nvSpPr>
          <p:spPr bwMode="auto">
            <a:xfrm>
              <a:off x="774286" y="774156"/>
              <a:ext cx="329943" cy="40011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9536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2000" dirty="0">
                  <a:latin typeface="Arial" charset="0"/>
                </a:rPr>
                <a:t>2</a:t>
              </a:r>
              <a:endPara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굴림" pitchFamily="50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 bwMode="auto">
            <a:xfrm>
              <a:off x="786318" y="2210210"/>
              <a:ext cx="329943" cy="40011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9536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2000" dirty="0">
                  <a:latin typeface="Arial" charset="0"/>
                </a:rPr>
                <a:t>2</a:t>
              </a:r>
              <a:endPara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굴림" pitchFamily="50" charset="-127"/>
              </a:endParaRPr>
            </a:p>
          </p:txBody>
        </p:sp>
      </p:grpSp>
      <p:sp>
        <p:nvSpPr>
          <p:cNvPr id="33" name="직사각형 32"/>
          <p:cNvSpPr/>
          <p:nvPr/>
        </p:nvSpPr>
        <p:spPr>
          <a:xfrm>
            <a:off x="1116491" y="2375140"/>
            <a:ext cx="6336650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altLang="ko-KR" sz="1400" b="1" dirty="0" smtClean="0"/>
              <a:t> Expenses </a:t>
            </a:r>
            <a:r>
              <a:rPr lang="en-US" altLang="ko-KR" sz="1400" b="1" dirty="0"/>
              <a:t>of Cap and Blister Filling Machine [</a:t>
            </a:r>
            <a:r>
              <a:rPr lang="ko-KR" altLang="ko-KR" sz="1400" b="1" dirty="0"/>
              <a:t>＄</a:t>
            </a:r>
            <a:r>
              <a:rPr lang="en-US" altLang="ko-KR" sz="1400" b="1" dirty="0"/>
              <a:t>2,123,017</a:t>
            </a:r>
            <a:r>
              <a:rPr lang="en-US" altLang="ko-KR" sz="1400" b="1" dirty="0" smtClean="0"/>
              <a:t>]</a:t>
            </a:r>
          </a:p>
          <a:p>
            <a:pPr fontAlgn="base"/>
            <a:r>
              <a:rPr lang="en-US" altLang="ko-KR" sz="1400" b="1" dirty="0"/>
              <a:t> </a:t>
            </a:r>
            <a:r>
              <a:rPr lang="en-US" altLang="ko-KR" sz="1400" b="1" dirty="0" smtClean="0"/>
              <a:t> (Amount </a:t>
            </a:r>
            <a:r>
              <a:rPr lang="en-US" altLang="ko-KR" sz="1400" b="1" dirty="0"/>
              <a:t>Costs</a:t>
            </a:r>
            <a:r>
              <a:rPr lang="en-US" altLang="ko-KR" sz="1400" b="1" dirty="0" smtClean="0"/>
              <a:t>)  /   (VAT included)</a:t>
            </a:r>
            <a:endParaRPr lang="ko-KR" altLang="ko-KR" sz="1400" dirty="0"/>
          </a:p>
        </p:txBody>
      </p: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650593"/>
              </p:ext>
            </p:extLst>
          </p:nvPr>
        </p:nvGraphicFramePr>
        <p:xfrm>
          <a:off x="756436" y="3258410"/>
          <a:ext cx="6480675" cy="6220376"/>
        </p:xfrm>
        <a:graphic>
          <a:graphicData uri="http://schemas.openxmlformats.org/drawingml/2006/table">
            <a:tbl>
              <a:tblPr firstRow="1" firstCol="1" bandRow="1"/>
              <a:tblGrid>
                <a:gridCol w="348385"/>
                <a:gridCol w="995894"/>
                <a:gridCol w="1573320"/>
                <a:gridCol w="790215"/>
                <a:gridCol w="2079138"/>
                <a:gridCol w="693723"/>
              </a:tblGrid>
              <a:tr h="197372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No.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Category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Name of Items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Amount (USD)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(VAT Excluded)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Specification/Purpose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Note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1708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Packaging Machine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Pop Cap Filling Machine 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353,982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Maximum Working Pressure and Temperature: 2.0kg/</a:t>
                      </a: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㎠</a:t>
                      </a: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,125</a:t>
                      </a: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℃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Gyeong-Han Inc.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2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Blister Filling Machine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353,982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Model: HLQ-P3V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Han-Dok Inc.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02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spc="-5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GMP Facility and Basic Packaging Line 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132,743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Model: HR-600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Han-Dok Inc.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</a:rPr>
                        <a:t>4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UHT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UHT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88,496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UHT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37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Electric Switchboard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Automatic Switchboard for Machines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61,947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Electric Switchboard for Manufacturing Machines, Electrical Work, and various meters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52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6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Incoming Panel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Incoming Panel for whole factory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53,097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99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7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Pipe and Utility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Pipe and Utility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168,142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Pipe lagging, Worktable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42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Freezer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70,796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80RT- Detachable Pump, Tank included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Bum-Yang Inc.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80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AIR Compressor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72,566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50hp-dryer, Filter included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Han-Shin Inc.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6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Boiler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60,177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2ton-LNG- Once Through Boiler-Condensate Tank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Booster Inc.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72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11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Air Handling Unit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88,496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Cooling/Heating/Dehumidification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9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12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Sanitary Equipment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8,850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Various Sanitary Equipment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66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13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Forklift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39,823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Electric Forklift, 1.5 ton Lift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122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14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Warehouse Rack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13,274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Fixed Rack for Raw Material Storage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592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15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Lab Equipment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44,248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General Experiment, Microbial Test, Specification of Items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5" name="그룹 34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6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731931"/>
              </p:ext>
            </p:extLst>
          </p:nvPr>
        </p:nvGraphicFramePr>
        <p:xfrm>
          <a:off x="755581" y="954090"/>
          <a:ext cx="6553540" cy="4181410"/>
        </p:xfrm>
        <a:graphic>
          <a:graphicData uri="http://schemas.openxmlformats.org/drawingml/2006/table">
            <a:tbl>
              <a:tblPr firstRow="1" firstCol="1" bandRow="1"/>
              <a:tblGrid>
                <a:gridCol w="352302"/>
                <a:gridCol w="1007091"/>
                <a:gridCol w="1591009"/>
                <a:gridCol w="799100"/>
                <a:gridCol w="2102515"/>
                <a:gridCol w="701523"/>
              </a:tblGrid>
              <a:tr h="12474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16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Metal Detector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13,274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Fixed Metal Detection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20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17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Checkweighers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13,274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Fixed Weight Measure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8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18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Marking Machine for printing Expiration Date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8,850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Marking for Expiration Date and Product Number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82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19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Pallet(For Indoor Use)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3,540</a:t>
                      </a:r>
                      <a:endParaRPr lang="ko-KR" sz="1000" b="1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Pallets for Indoor Storage of Raw Material  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29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Scale for raw material measuring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1,770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Scale for Raw Material Measure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5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21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Stainless Steel Baskets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2,212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For Transporting of Raw Material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12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23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Hand lift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1,327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For Transporting Raw Material and Subsidiary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382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24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Stainless Moving Cart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885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To move small amount of raw material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84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25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Reverse Osmosis Equipment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97,345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</a:t>
                      </a:r>
                      <a:r>
                        <a:rPr lang="ko-KR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바탕"/>
                        </a:rPr>
                        <a:t>㎥</a:t>
                      </a: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/hr- Tank, Pump included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altLang="ko-KR" sz="1000" b="1" kern="100" dirty="0" smtClean="0">
                          <a:effectLst/>
                          <a:latin typeface="맑은 고딕"/>
                          <a:ea typeface="맑은 고딕"/>
                        </a:rPr>
                        <a:t>26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Other Utilities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176,991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Other Utilities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Cost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90">
                <a:tc gridSpan="3"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Total (USD)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함초롬바탕"/>
                        </a:rPr>
                        <a:t>1,930,088</a:t>
                      </a:r>
                      <a:endParaRPr lang="ko-KR" sz="10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VAT Excluded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9774" marR="29774" marT="8173" marB="817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" name="직사각형 29"/>
          <p:cNvSpPr/>
          <p:nvPr/>
        </p:nvSpPr>
        <p:spPr>
          <a:xfrm>
            <a:off x="611560" y="5778760"/>
            <a:ext cx="64815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altLang="ko-KR" sz="1400" b="1" dirty="0" smtClean="0"/>
              <a:t>※ Types </a:t>
            </a:r>
            <a:r>
              <a:rPr lang="en-US" altLang="ko-KR" sz="1400" b="1" dirty="0"/>
              <a:t>of Facility Equipment </a:t>
            </a:r>
            <a:r>
              <a:rPr lang="en-US" altLang="ko-KR" sz="1400" b="1" dirty="0" smtClean="0"/>
              <a:t> ♣ </a:t>
            </a:r>
            <a:r>
              <a:rPr lang="en-US" altLang="ko-KR" sz="1400" b="1" dirty="0"/>
              <a:t>Red Ginseng </a:t>
            </a:r>
            <a:r>
              <a:rPr lang="en-US" altLang="ko-KR" sz="1400" b="1" dirty="0" smtClean="0"/>
              <a:t>“Cap” </a:t>
            </a:r>
            <a:r>
              <a:rPr lang="en-US" altLang="ko-KR" sz="1400" b="1" dirty="0"/>
              <a:t>Filling Equipment</a:t>
            </a:r>
            <a:endParaRPr lang="ko-KR" altLang="ko-KR" sz="1400" dirty="0"/>
          </a:p>
        </p:txBody>
      </p:sp>
      <p:pic>
        <p:nvPicPr>
          <p:cNvPr id="31" name="Picture 2" descr="C:\Users\user\Pictures\DrCapture\2020-11-09\BoxArea0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91" y="6282830"/>
            <a:ext cx="5328740" cy="330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그룹 31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3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" y="594040"/>
            <a:ext cx="7381130" cy="10081400"/>
            <a:chOff x="1" y="594040"/>
            <a:chExt cx="7381130" cy="10081400"/>
          </a:xfrm>
        </p:grpSpPr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user\Pictures\DrCapture\2020-11-09\BoxArea000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271" y="810070"/>
              <a:ext cx="3032830" cy="3514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C:\Users\user\Pictures\DrCapture\2020-11-10\BoxArea0007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3120" y="5346700"/>
              <a:ext cx="5049871" cy="3192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C:\Users\user\Pictures\DrCapture\2020-11-10\BoxArea000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12984" y="810070"/>
              <a:ext cx="2752117" cy="2046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그룹 30"/>
            <p:cNvGrpSpPr/>
            <p:nvPr/>
          </p:nvGrpSpPr>
          <p:grpSpPr>
            <a:xfrm>
              <a:off x="108122" y="9913440"/>
              <a:ext cx="6801889" cy="762000"/>
              <a:chOff x="108122" y="9913440"/>
              <a:chExt cx="6801889" cy="762000"/>
            </a:xfrm>
          </p:grpSpPr>
          <p:pic>
            <p:nvPicPr>
              <p:cNvPr id="32" name="Picture 4" descr="C:\Users\user\Pictures\DrCapture\2020-11-10\BoxArea000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22" y="9913440"/>
                <a:ext cx="5832810" cy="76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텍스트 상자 2"/>
              <p:cNvSpPr txBox="1">
                <a:spLocks noChangeArrowheads="1"/>
              </p:cNvSpPr>
              <p:nvPr/>
            </p:nvSpPr>
            <p:spPr bwMode="auto">
              <a:xfrm>
                <a:off x="5292841" y="10264902"/>
                <a:ext cx="1617170" cy="2667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 latinLnBrk="1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400" b="1" kern="100" dirty="0" smtClean="0">
                    <a:effectLst/>
                    <a:latin typeface="Arial Unicode MS"/>
                    <a:ea typeface="맑은 고딕"/>
                    <a:cs typeface="Times New Roman"/>
                  </a:rPr>
                  <a:t>Made in Korea</a:t>
                </a:r>
                <a:endParaRPr lang="ko-KR" sz="1400" kern="100" dirty="0">
                  <a:effectLst/>
                  <a:latin typeface="맑은 고딕"/>
                  <a:ea typeface="맑은 고딕"/>
                  <a:cs typeface="Times New Roman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188271" y="4396492"/>
              <a:ext cx="303283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Red ginseng “Blister : Cheers” Picture</a:t>
              </a:r>
              <a:endParaRPr lang="ko-KR" altLang="en-US" sz="12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48301" y="2970370"/>
              <a:ext cx="3032830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Red ginseng “CAP Container ” Picture</a:t>
              </a:r>
              <a:endParaRPr lang="ko-KR" altLang="en-US" sz="12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32291" y="8659160"/>
              <a:ext cx="504070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Red ginseng “CAP Container ” </a:t>
              </a:r>
              <a:r>
                <a:rPr lang="ko-KR" altLang="en-US" sz="1200" b="1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① </a:t>
              </a:r>
              <a:r>
                <a:rPr lang="en-US" altLang="ko-KR" sz="1200" b="1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World-Wide </a:t>
              </a:r>
              <a:r>
                <a:rPr lang="en-US" altLang="ko-KR" sz="1200" b="1" dirty="0"/>
                <a:t>foreign bottle cap</a:t>
              </a:r>
              <a:r>
                <a:rPr lang="en-US" altLang="ko-KR" sz="1200" b="1" dirty="0" smtClean="0"/>
                <a:t> </a:t>
              </a:r>
            </a:p>
            <a:p>
              <a:r>
                <a:rPr lang="en-US" altLang="ko-KR" sz="1200" b="1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 </a:t>
              </a:r>
              <a:r>
                <a:rPr lang="en-US" altLang="ko-KR" sz="1200" b="1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                                                     </a:t>
              </a:r>
              <a:r>
                <a:rPr lang="ko-KR" altLang="en-US" sz="1200" b="1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② </a:t>
              </a:r>
              <a:r>
                <a:rPr lang="en-US" altLang="ko-KR" sz="1200" b="1" dirty="0" smtClean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Korea bottle cap</a:t>
              </a:r>
            </a:p>
            <a:p>
              <a:r>
                <a:rPr lang="en-US" altLang="ko-KR" sz="1200" b="1" dirty="0" smtClean="0"/>
                <a:t> [double socket : Manual </a:t>
              </a:r>
              <a:r>
                <a:rPr lang="en-US" altLang="ko-KR" sz="1200" b="1" dirty="0"/>
                <a:t>reference </a:t>
              </a:r>
              <a:r>
                <a:rPr lang="en-US" altLang="ko-KR" sz="1200" b="1" dirty="0" smtClean="0"/>
                <a:t>]</a:t>
              </a:r>
              <a:endParaRPr lang="ko-KR" altLang="en-US" sz="1200" b="1" dirty="0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2506924" y="6367054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①</a:t>
              </a:r>
              <a:endParaRPr lang="ko-KR" altLang="en-US" dirty="0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5027274" y="6943134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②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1090735" y="1304722"/>
            <a:ext cx="6146376" cy="7786498"/>
            <a:chOff x="1090735" y="1304722"/>
            <a:chExt cx="6327830" cy="7786498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35" y="1308987"/>
              <a:ext cx="1897786" cy="25303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33102" y="1308987"/>
              <a:ext cx="1897786" cy="25303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48821" y="1304722"/>
              <a:ext cx="2269744" cy="25346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015" y="4045367"/>
              <a:ext cx="2939773" cy="22048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701" y="4045367"/>
              <a:ext cx="2952410" cy="22143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015" y="6438429"/>
              <a:ext cx="1989593" cy="26527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561" y="6438428"/>
              <a:ext cx="3537054" cy="26527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" name="그룹 34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6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1010521" y="594040"/>
            <a:ext cx="6226590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 dirty="0"/>
              <a:t>Production Process of </a:t>
            </a:r>
            <a:r>
              <a:rPr lang="en-US" altLang="ko-KR" sz="1600" dirty="0" smtClean="0"/>
              <a:t>INHYANG “Red </a:t>
            </a:r>
            <a:r>
              <a:rPr lang="en-US" altLang="ko-KR" sz="1600" dirty="0"/>
              <a:t>Ginseng </a:t>
            </a:r>
            <a:r>
              <a:rPr lang="en-US" altLang="ko-KR" sz="1600" dirty="0" smtClean="0"/>
              <a:t>Cap” </a:t>
            </a:r>
            <a:r>
              <a:rPr lang="en-US" altLang="ko-KR" sz="1600" dirty="0"/>
              <a:t>(Photo) 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331" y="1288103"/>
            <a:ext cx="2484239" cy="224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076" y="1242130"/>
            <a:ext cx="1729765" cy="224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911" y="3656263"/>
            <a:ext cx="3035787" cy="227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82" y="3618460"/>
            <a:ext cx="3096430" cy="232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81" y="1260641"/>
            <a:ext cx="1701520" cy="226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17" y="6210819"/>
            <a:ext cx="1966484" cy="262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38" y="6219634"/>
            <a:ext cx="1959873" cy="261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28" y="6246403"/>
            <a:ext cx="1917583" cy="255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그룹 35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7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900231" y="522030"/>
            <a:ext cx="6226590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 dirty="0"/>
              <a:t>Production Process of </a:t>
            </a:r>
            <a:r>
              <a:rPr lang="en-US" altLang="ko-KR" sz="1600" dirty="0" smtClean="0"/>
              <a:t>INHYANG “Red </a:t>
            </a:r>
            <a:r>
              <a:rPr lang="en-US" altLang="ko-KR" sz="1600" dirty="0"/>
              <a:t>Ginseng </a:t>
            </a:r>
            <a:r>
              <a:rPr lang="en-US" altLang="ko-KR" sz="1600" dirty="0" smtClean="0"/>
              <a:t>Cap” </a:t>
            </a:r>
            <a:r>
              <a:rPr lang="en-US" altLang="ko-KR" sz="1600" dirty="0"/>
              <a:t>(Photo) 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756211" y="738060"/>
            <a:ext cx="6507299" cy="2385268"/>
          </a:xfrm>
          <a:prstGeom prst="rect">
            <a:avLst/>
          </a:prstGeom>
          <a:solidFill>
            <a:srgbClr val="F8F9FA"/>
          </a:solidFill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56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바탕" pitchFamily="18" charset="-127"/>
              </a:rPr>
              <a:t> </a:t>
            </a:r>
            <a:r>
              <a:rPr kumimoji="1" lang="en-US" altLang="ko-K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Land for products</a:t>
            </a:r>
            <a:r>
              <a:rPr kumimoji="1" lang="en-US" altLang="ko-K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맑은 고딕" pitchFamily="50" charset="-127"/>
                <a:cs typeface="굴림" pitchFamily="50" charset="-127"/>
              </a:rPr>
              <a:t>’</a:t>
            </a:r>
            <a:r>
              <a:rPr kumimoji="1" lang="en-US" altLang="ko-K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container development factory</a:t>
            </a:r>
          </a:p>
          <a:p>
            <a:pPr marL="0" marR="0" lvl="0" indent="3556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	1)Location: 808, </a:t>
            </a:r>
            <a:r>
              <a:rPr kumimoji="1" lang="en-US" altLang="ko-K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Agok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-village, </a:t>
            </a:r>
            <a:r>
              <a:rPr kumimoji="1" lang="en-US" altLang="ko-K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Waegwan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-town, </a:t>
            </a:r>
            <a:r>
              <a:rPr kumimoji="1" lang="en-US" altLang="ko-K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Chilgok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County, </a:t>
            </a:r>
            <a:r>
              <a:rPr kumimoji="1" lang="en-US" altLang="ko-K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Gyoengbuk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	2)Size of the land: 3,333.6m2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	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3)Price of the land purchase: $1,018,230USD (Tax included)</a:t>
            </a: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	4)Seller of the land: </a:t>
            </a:r>
            <a:r>
              <a:rPr kumimoji="1" lang="en-US" altLang="ko-KR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Younghwa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Corp.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	     [Current price of the land: $1,415,929USD (Tax included)]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Courier New" pitchFamily="49" charset="0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	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5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)</a:t>
            </a:r>
            <a:r>
              <a:rPr kumimoji="1" lang="ko-KR" altLang="ko-KR" sz="12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This site is an industrial complex which was established by the assistance 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effectLst/>
              <a:latin typeface="맑은 고딕" pitchFamily="50" charset="-127"/>
              <a:ea typeface="맑은 고딕" pitchFamily="50" charset="-127"/>
              <a:cs typeface="Courier New" pitchFamily="49" charset="0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           </a:t>
            </a:r>
            <a:r>
              <a:rPr kumimoji="1" lang="ko-KR" altLang="ko-KR" sz="12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of government</a:t>
            </a:r>
            <a:r>
              <a:rPr kumimoji="1" lang="ko-KR" altLang="ko-KR" sz="1200" b="0" i="0" u="none" strike="noStrike" cap="none" normalizeH="0" baseline="0" dirty="0" smtClean="0">
                <a:ln>
                  <a:noFill/>
                </a:ln>
                <a:effectLst/>
                <a:latin typeface="Arial"/>
                <a:ea typeface="맑은 고딕" pitchFamily="50" charset="-127"/>
                <a:cs typeface="Courier New" pitchFamily="49" charset="0"/>
              </a:rPr>
              <a:t>’</a:t>
            </a:r>
            <a:r>
              <a:rPr kumimoji="1" lang="ko-KR" altLang="ko-KR" sz="12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s fund and if sold within 5 years, the selling price is 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effectLst/>
              <a:latin typeface="맑은 고딕" pitchFamily="50" charset="-127"/>
              <a:ea typeface="맑은 고딕" pitchFamily="50" charset="-127"/>
              <a:cs typeface="Courier New" pitchFamily="49" charset="0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200" dirty="0"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</a:t>
            </a:r>
            <a:r>
              <a:rPr lang="en-US" altLang="ko-KR" sz="1200" dirty="0" smtClean="0"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           </a:t>
            </a:r>
            <a:r>
              <a:rPr kumimoji="1" lang="ko-KR" altLang="ko-KR" sz="1200" b="0" i="0" u="none" strike="noStrike" cap="none" normalizeH="0" baseline="0" dirty="0" smtClean="0">
                <a:ln>
                  <a:noFill/>
                </a:ln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significantly low due to the control of Chilgok County. </a:t>
            </a:r>
            <a:endParaRPr lang="en-US" altLang="ko-KR" sz="1200" dirty="0">
              <a:latin typeface="맑은 고딕" pitchFamily="50" charset="-127"/>
              <a:ea typeface="맑은 고딕" pitchFamily="50" charset="-127"/>
              <a:cs typeface="Courier New" pitchFamily="49" charset="0"/>
            </a:endParaRP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[Location Map, 250 kilometers, 3 hours from Incheon Int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맑은 고딕" pitchFamily="50" charset="-127"/>
                <a:cs typeface="굴림" pitchFamily="50" charset="-127"/>
              </a:rPr>
              <a:t>’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l Airport to </a:t>
            </a:r>
            <a:r>
              <a:rPr kumimoji="1" lang="en-US" altLang="ko-KR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Chilgok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</a:p>
          <a:p>
            <a:pPr marL="0" marR="0" lvl="0" indent="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2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12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County]</a:t>
            </a: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9" name="그림 28" descr="DRW00018b58be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74" y="3569507"/>
            <a:ext cx="4105197" cy="278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" descr="C:\Users\user\Pictures\DrCapture\2020-11-06\BoxArea00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541" y="6855371"/>
            <a:ext cx="2232310" cy="252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/>
          <p:cNvSpPr/>
          <p:nvPr/>
        </p:nvSpPr>
        <p:spPr bwMode="auto">
          <a:xfrm>
            <a:off x="900231" y="914030"/>
            <a:ext cx="329943" cy="40011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9536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000" dirty="0" smtClean="0">
                <a:latin typeface="Arial" charset="0"/>
              </a:rPr>
              <a:t>3</a:t>
            </a:r>
          </a:p>
        </p:txBody>
      </p:sp>
      <p:grpSp>
        <p:nvGrpSpPr>
          <p:cNvPr id="32" name="그룹 31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3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612191" y="-125345"/>
            <a:ext cx="6769565" cy="2790770"/>
            <a:chOff x="611566" y="-125345"/>
            <a:chExt cx="6769565" cy="2790770"/>
          </a:xfrm>
        </p:grpSpPr>
        <p:sp>
          <p:nvSpPr>
            <p:cNvPr id="3133" name="Rectangle 4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4" name="Rectangle 4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5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6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7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8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9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0" name="Rectangle 11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1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2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3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4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5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6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7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8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9" name="Rectangle 4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0" name="Rectangle 6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1" name="Rectangle 8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2" name="Rectangle 10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7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611566" y="233990"/>
              <a:ext cx="6769565" cy="2431435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endParaRPr lang="en-US" altLang="ko-KR" sz="1800" b="1" dirty="0" smtClean="0">
                <a:solidFill>
                  <a:srgbClr val="000000"/>
                </a:solidFill>
                <a:cs typeface="굴림"/>
              </a:endParaRPr>
            </a:p>
            <a:p>
              <a:pPr algn="just"/>
              <a:endParaRPr lang="en-US" altLang="ko-KR" sz="1800" b="1" dirty="0" smtClean="0">
                <a:solidFill>
                  <a:srgbClr val="000000"/>
                </a:solidFill>
                <a:cs typeface="굴림"/>
              </a:endParaRPr>
            </a:p>
            <a:p>
              <a:pPr algn="just"/>
              <a:r>
                <a:rPr lang="en-US" altLang="ko-KR" sz="1400" b="1" dirty="0" smtClean="0"/>
                <a:t>          </a:t>
              </a:r>
              <a:r>
                <a:rPr lang="en-US" altLang="ko-KR" sz="1800" b="1" dirty="0" smtClean="0"/>
                <a:t>Factory for Container Development  [Construction]</a:t>
              </a:r>
              <a:endParaRPr lang="ko-KR" altLang="ko-KR" sz="1800" b="1" dirty="0" smtClean="0">
                <a:solidFill>
                  <a:srgbClr val="000000"/>
                </a:solidFill>
                <a:effectLst/>
                <a:latin typeface="굴림"/>
                <a:cs typeface="굴림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b="1" dirty="0" smtClean="0"/>
                <a:t>           * Factory </a:t>
              </a:r>
              <a:r>
                <a:rPr lang="en-US" altLang="ko-KR" sz="1400" b="1" dirty="0"/>
                <a:t>for Filling 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400" b="1" dirty="0"/>
                <a:t>    </a:t>
              </a:r>
              <a:r>
                <a:rPr lang="en-US" altLang="ko-KR" sz="1400" b="1" dirty="0" smtClean="0"/>
                <a:t>          [661.16m2 </a:t>
              </a:r>
              <a:r>
                <a:rPr lang="en-US" altLang="ko-KR" sz="1400" b="1" dirty="0"/>
                <a:t>X $</a:t>
              </a:r>
              <a:r>
                <a:rPr lang="en-US" altLang="ko-KR" sz="1400" b="1" dirty="0" smtClean="0"/>
                <a:t>1,151.4/m2 </a:t>
              </a:r>
              <a:r>
                <a:rPr lang="en-US" altLang="ko-KR" sz="1400" b="1" dirty="0"/>
                <a:t>= </a:t>
              </a:r>
              <a:r>
                <a:rPr lang="ko-KR" altLang="ko-KR" sz="1400" b="1" dirty="0" smtClean="0"/>
                <a:t>＄</a:t>
              </a:r>
              <a:r>
                <a:rPr lang="en-US" altLang="ko-KR" sz="1400" b="1" dirty="0" smtClean="0"/>
                <a:t>761,062 </a:t>
              </a:r>
              <a:r>
                <a:rPr lang="en-US" altLang="ko-KR" sz="1400" b="1" dirty="0"/>
                <a:t>		</a:t>
              </a:r>
              <a:endParaRPr lang="ko-KR" altLang="ko-KR" sz="1400" b="1" dirty="0"/>
            </a:p>
            <a:p>
              <a:pPr>
                <a:lnSpc>
                  <a:spcPct val="150000"/>
                </a:lnSpc>
              </a:pPr>
              <a:r>
                <a:rPr lang="en-US" altLang="ko-KR" sz="1400" b="1" dirty="0" smtClean="0"/>
                <a:t>          * Costs </a:t>
              </a:r>
              <a:r>
                <a:rPr lang="en-US" altLang="ko-KR" sz="1400" b="1" dirty="0"/>
                <a:t>of Design and Authorization/Permit: $88,496 (USD</a:t>
              </a:r>
              <a:r>
                <a:rPr lang="en-US" altLang="ko-KR" sz="1400" b="1" dirty="0" smtClean="0"/>
                <a:t>)</a:t>
              </a:r>
            </a:p>
            <a:p>
              <a:pPr>
                <a:lnSpc>
                  <a:spcPct val="150000"/>
                </a:lnSpc>
              </a:pPr>
              <a:endParaRPr lang="ko-KR" altLang="ko-KR" sz="1400" b="1" dirty="0"/>
            </a:p>
            <a:p>
              <a:pPr algn="just"/>
              <a:r>
                <a:rPr lang="en-US" altLang="ko-KR" sz="1400" b="1" dirty="0" smtClean="0">
                  <a:solidFill>
                    <a:srgbClr val="000000"/>
                  </a:solidFill>
                  <a:effectLst/>
                  <a:latin typeface="굴림"/>
                  <a:cs typeface="굴림"/>
                </a:rPr>
                <a:t>        </a:t>
              </a:r>
              <a:endParaRPr lang="ko-KR" altLang="ko-KR" sz="1400" b="1" dirty="0">
                <a:solidFill>
                  <a:srgbClr val="000000"/>
                </a:solidFill>
                <a:effectLst/>
                <a:latin typeface="굴림"/>
                <a:cs typeface="굴림"/>
              </a:endParaRPr>
            </a:p>
          </p:txBody>
        </p:sp>
        <p:sp>
          <p:nvSpPr>
            <p:cNvPr id="30" name="직사각형 29"/>
            <p:cNvSpPr/>
            <p:nvPr/>
          </p:nvSpPr>
          <p:spPr bwMode="auto">
            <a:xfrm>
              <a:off x="774286" y="774156"/>
              <a:ext cx="329943" cy="40011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9536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굴림" pitchFamily="50" charset="-127"/>
                </a:rPr>
                <a:t>3</a:t>
              </a:r>
              <a:endPara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굴림" pitchFamily="50" charset="-127"/>
              </a:endParaRPr>
            </a:p>
          </p:txBody>
        </p:sp>
      </p:grpSp>
      <p:graphicFrame>
        <p:nvGraphicFramePr>
          <p:cNvPr id="33" name="표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772510"/>
              </p:ext>
            </p:extLst>
          </p:nvPr>
        </p:nvGraphicFramePr>
        <p:xfrm>
          <a:off x="827587" y="3456182"/>
          <a:ext cx="6481534" cy="5655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2431"/>
                <a:gridCol w="1877418"/>
                <a:gridCol w="2501685"/>
              </a:tblGrid>
              <a:tr h="374577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1. Load Shelf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2. Toolbox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3. Working Platform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</a:tr>
              <a:tr h="747604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4. Height Adjustable</a:t>
                      </a: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General Work  bench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5. Shock Resistant Floor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6. Mobile Electric Cord Reel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</a:tr>
              <a:tr h="533559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7. Automatic Electric Shock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   Prevention 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Device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8. Overload Protection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    Device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9. Moving Cart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</a:tr>
              <a:tr h="747604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10. Welding Device Carrier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11. Auxiliary Heavy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    Equipment  Carrier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12. Automatic Lifting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</a:tr>
              <a:tr h="533559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13. Scissor Lift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14. Press Automation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     Equipment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15. Local Exhaust Ventilation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    (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Mass Production)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</a:tr>
              <a:tr h="533559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16. Industrial Floor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      Vacuum 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Cleaner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17. Machinery Moving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     Equipment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18. Conveyor System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</a:tr>
              <a:tr h="533559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19. Mold Change System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20. Automated Injection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     Molding 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Machine 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21. DC Arc Welding Machine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</a:tr>
              <a:tr h="471518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22. Chip Shatterproof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      Barrier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23. Hazardous Beam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     Protection 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Barrier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24. Noise Reduction Earmuffs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</a:tr>
              <a:tr h="374577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25. Lock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26.Mobile Ladder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27. Hopper Loader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</a:tr>
              <a:tr h="374577"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28. Desk Drill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29. Portable Air Cooler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28. Other Accessories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</a:tr>
              <a:tr h="3955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pSp>
        <p:nvGrpSpPr>
          <p:cNvPr id="34" name="그룹 33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5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sp>
        <p:nvSpPr>
          <p:cNvPr id="38" name="직사각형 37"/>
          <p:cNvSpPr/>
          <p:nvPr/>
        </p:nvSpPr>
        <p:spPr>
          <a:xfrm>
            <a:off x="1116261" y="2158523"/>
            <a:ext cx="53281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400" b="1" dirty="0" smtClean="0"/>
              <a:t> Expenses </a:t>
            </a:r>
            <a:r>
              <a:rPr lang="en-US" altLang="ko-KR" sz="1400" b="1" dirty="0"/>
              <a:t>of Cap and Blister Filling Machine [</a:t>
            </a:r>
            <a:r>
              <a:rPr lang="ko-KR" altLang="ko-KR" sz="1400" b="1" dirty="0" smtClean="0"/>
              <a:t>＄</a:t>
            </a:r>
            <a:r>
              <a:rPr lang="en-US" altLang="ko-KR" sz="1400" b="1" dirty="0" smtClean="0"/>
              <a:t>973,452]</a:t>
            </a:r>
          </a:p>
        </p:txBody>
      </p:sp>
      <p:sp>
        <p:nvSpPr>
          <p:cNvPr id="39" name="직사각형 38"/>
          <p:cNvSpPr/>
          <p:nvPr/>
        </p:nvSpPr>
        <p:spPr bwMode="auto">
          <a:xfrm>
            <a:off x="756836" y="2106250"/>
            <a:ext cx="329943" cy="40011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9536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000" dirty="0" smtClean="0">
                <a:latin typeface="Arial" charset="0"/>
              </a:rPr>
              <a:t>3</a:t>
            </a:r>
            <a:endParaRPr kumimoji="1" lang="ko-KR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6111" y="594040"/>
            <a:ext cx="6910010" cy="10081400"/>
            <a:chOff x="36111" y="594040"/>
            <a:chExt cx="6910010" cy="10081400"/>
          </a:xfrm>
        </p:grpSpPr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3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3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텍스트 상자 2"/>
            <p:cNvSpPr txBox="1">
              <a:spLocks noChangeArrowheads="1"/>
            </p:cNvSpPr>
            <p:nvPr/>
          </p:nvSpPr>
          <p:spPr bwMode="auto">
            <a:xfrm>
              <a:off x="532895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3611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직사각형 2"/>
            <p:cNvSpPr/>
            <p:nvPr/>
          </p:nvSpPr>
          <p:spPr>
            <a:xfrm>
              <a:off x="1296391" y="882080"/>
              <a:ext cx="56497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b="1" dirty="0" smtClean="0"/>
                <a:t>Container </a:t>
              </a:r>
              <a:r>
                <a:rPr lang="en-US" altLang="ko-KR" sz="1400" b="1" dirty="0"/>
                <a:t>development manufacturing mold and injection process diagram </a:t>
              </a:r>
              <a:endParaRPr lang="ko-KR" altLang="en-US" sz="1400" b="1" dirty="0"/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1548321" y="1386150"/>
              <a:ext cx="4464620" cy="4205860"/>
              <a:chOff x="1044251" y="1386150"/>
              <a:chExt cx="4464620" cy="4205860"/>
            </a:xfrm>
          </p:grpSpPr>
          <p:pic>
            <p:nvPicPr>
              <p:cNvPr id="4" name="Picture 2" descr="C:\Users\user\Pictures\DrCapture\2020-11-11\BoxArea0007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4301" y="1458160"/>
                <a:ext cx="4104570" cy="4133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직사각형 42"/>
              <p:cNvSpPr/>
              <p:nvPr/>
            </p:nvSpPr>
            <p:spPr>
              <a:xfrm>
                <a:off x="2124401" y="1386150"/>
                <a:ext cx="2196305" cy="30777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ko-KR" sz="1400" b="1" dirty="0" smtClean="0"/>
                  <a:t> </a:t>
                </a:r>
                <a:r>
                  <a:rPr lang="en-US" altLang="ko-KR" sz="1400" b="1" dirty="0"/>
                  <a:t>process diagram </a:t>
                </a:r>
                <a:r>
                  <a:rPr lang="en-US" altLang="ko-KR" sz="1400" b="1" dirty="0" smtClean="0"/>
                  <a:t> [1]</a:t>
                </a:r>
                <a:endParaRPr lang="ko-KR" altLang="en-US" sz="1400" b="1" dirty="0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2412441" y="1716009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/>
                  <a:t>production plan </a:t>
                </a:r>
                <a:endParaRPr lang="ko-KR" altLang="en-US" sz="1000" b="1" dirty="0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1116261" y="2106250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 smtClean="0"/>
                  <a:t>2D Design</a:t>
                </a:r>
                <a:endParaRPr lang="ko-KR" altLang="en-US" sz="1000" b="1" dirty="0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1044251" y="2754340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/>
                  <a:t>frame work </a:t>
                </a:r>
                <a:endParaRPr lang="ko-KR" altLang="en-US" sz="1000" b="1" dirty="0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1044251" y="3372239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 smtClean="0"/>
                  <a:t>milling</a:t>
                </a:r>
                <a:endParaRPr lang="ko-KR" altLang="en-US" sz="1000" b="1" dirty="0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1044251" y="4050520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/>
                  <a:t>base </a:t>
                </a:r>
                <a:r>
                  <a:rPr lang="en-US" altLang="ko-KR" sz="1000" dirty="0"/>
                  <a:t>completion </a:t>
                </a:r>
                <a:endParaRPr lang="ko-KR" altLang="en-US" sz="1000" b="1" dirty="0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1116261" y="4596409"/>
                <a:ext cx="1368190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err="1"/>
                  <a:t>core+base</a:t>
                </a:r>
                <a:r>
                  <a:rPr lang="en-US" altLang="ko-KR" sz="1000" dirty="0"/>
                  <a:t> coupling</a:t>
                </a:r>
                <a:endParaRPr lang="ko-KR" altLang="en-US" sz="1000" b="1" dirty="0"/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3528595" y="2106250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/>
                  <a:t>product </a:t>
                </a:r>
                <a:r>
                  <a:rPr lang="en-US" altLang="ko-KR" sz="1000" dirty="0"/>
                  <a:t>design </a:t>
                </a:r>
                <a:endParaRPr lang="ko-KR" altLang="en-US" sz="1000" b="1" dirty="0"/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3420581" y="2754340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/>
                  <a:t>CAM work</a:t>
                </a:r>
                <a:endParaRPr lang="ko-KR" altLang="en-US" sz="1000" b="1" dirty="0"/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3420581" y="3402430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/>
                  <a:t>CNC work</a:t>
                </a:r>
                <a:endParaRPr lang="ko-KR" altLang="en-US" sz="1000" b="1" dirty="0"/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3420581" y="4020329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/>
                  <a:t>discharge </a:t>
                </a:r>
                <a:r>
                  <a:rPr lang="en-US" altLang="ko-KR" sz="1000" dirty="0"/>
                  <a:t>work </a:t>
                </a:r>
                <a:endParaRPr lang="ko-KR" altLang="en-US" sz="1000" b="1" dirty="0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3420581" y="4596409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/>
                  <a:t>core </a:t>
                </a:r>
                <a:r>
                  <a:rPr lang="en-US" altLang="ko-KR" sz="1000" dirty="0" smtClean="0"/>
                  <a:t>completion</a:t>
                </a:r>
                <a:endParaRPr lang="ko-KR" altLang="en-US" sz="1000" b="1" dirty="0"/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>
              <a:off x="1980381" y="5542993"/>
              <a:ext cx="4176580" cy="4412347"/>
              <a:chOff x="1332291" y="5542993"/>
              <a:chExt cx="4176580" cy="4412347"/>
            </a:xfrm>
          </p:grpSpPr>
          <p:pic>
            <p:nvPicPr>
              <p:cNvPr id="3075" name="Picture 3" descr="C:\Users\user\Pictures\DrCapture\2020-11-11\BoxArea0008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4301" y="5821490"/>
                <a:ext cx="4104570" cy="4133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직사각형 44"/>
              <p:cNvSpPr/>
              <p:nvPr/>
            </p:nvSpPr>
            <p:spPr>
              <a:xfrm>
                <a:off x="2124401" y="5542993"/>
                <a:ext cx="2196305" cy="30777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ko-KR" sz="1400" b="1" dirty="0" smtClean="0"/>
                  <a:t> </a:t>
                </a:r>
                <a:r>
                  <a:rPr lang="en-US" altLang="ko-KR" sz="1400" b="1" dirty="0"/>
                  <a:t>process diagram </a:t>
                </a:r>
                <a:r>
                  <a:rPr lang="en-US" altLang="ko-KR" sz="1400" b="1" dirty="0" smtClean="0"/>
                  <a:t> [2]</a:t>
                </a:r>
                <a:endParaRPr lang="ko-KR" altLang="en-US" sz="1400" b="1" dirty="0"/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1332291" y="5892589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/>
                  <a:t>material supply </a:t>
                </a:r>
                <a:endParaRPr lang="ko-KR" altLang="en-US" sz="1000" b="1" dirty="0"/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1332291" y="6876665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/>
                  <a:t>molding</a:t>
                </a:r>
                <a:endParaRPr lang="ko-KR" altLang="en-US" sz="1000" b="1" dirty="0"/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1368295" y="7884805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 smtClean="0"/>
                  <a:t>finished </a:t>
                </a:r>
                <a:r>
                  <a:rPr lang="en-US" altLang="ko-KR" sz="1000" dirty="0"/>
                  <a:t>product </a:t>
                </a:r>
                <a:endParaRPr lang="ko-KR" altLang="en-US" sz="1000" b="1" dirty="0"/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3852641" y="5922780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dirty="0"/>
                  <a:t>dryness</a:t>
                </a:r>
                <a:endParaRPr lang="ko-KR" altLang="en-US" sz="1000" b="1" dirty="0"/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3852641" y="6900729"/>
                <a:ext cx="1188166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00" b="1" dirty="0" smtClean="0"/>
                  <a:t>Press</a:t>
                </a:r>
                <a:endParaRPr lang="ko-KR" altLang="en-US" sz="1000" b="1" dirty="0"/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3924651" y="7818922"/>
                <a:ext cx="1368190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/>
                  <a:t>Package (delivery) </a:t>
                </a:r>
                <a:endParaRPr lang="ko-KR" altLang="en-US" sz="1000" b="1" dirty="0"/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3924651" y="8772989"/>
                <a:ext cx="1368190" cy="2462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ko-KR" sz="1000" dirty="0"/>
                  <a:t>crushing (disposal) </a:t>
                </a:r>
                <a:endParaRPr lang="ko-KR" altLang="en-US" sz="1000" b="1" dirty="0"/>
              </a:p>
            </p:txBody>
          </p:sp>
        </p:grpSp>
        <p:sp>
          <p:nvSpPr>
            <p:cNvPr id="67" name="직사각형 66"/>
            <p:cNvSpPr/>
            <p:nvPr/>
          </p:nvSpPr>
          <p:spPr bwMode="auto">
            <a:xfrm>
              <a:off x="894438" y="954090"/>
              <a:ext cx="329943" cy="40011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9536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2000" dirty="0" smtClean="0">
                  <a:latin typeface="Arial" charset="0"/>
                </a:rPr>
                <a:t>3</a:t>
              </a:r>
              <a:endPara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Pictures\DrCapture\2020-11-10\BoxArea000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26" y="2389233"/>
            <a:ext cx="2693819" cy="199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Pictures\DrCapture\2020-11-10\BoxArea000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999" y="2389233"/>
            <a:ext cx="2901569" cy="199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Pictures\DrCapture\2020-11-10\BoxArea00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33" y="4516417"/>
            <a:ext cx="2688412" cy="147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Pictures\DrCapture\2020-11-10\BoxArea00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85" y="4516417"/>
            <a:ext cx="2003698" cy="147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ser\Pictures\DrCapture\2020-11-10\BoxArea001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67" y="6215548"/>
            <a:ext cx="2528888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user\Pictures\DrCapture\2020-11-10\BoxArea001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621" y="6222852"/>
            <a:ext cx="2504333" cy="13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user\Pictures\DrCapture\2020-11-10\BoxArea001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67" y="7723030"/>
            <a:ext cx="29337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Users\user\Pictures\DrCapture\2020-11-10\BoxArea00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81" y="7723030"/>
            <a:ext cx="29337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그룹 36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8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sp>
        <p:nvSpPr>
          <p:cNvPr id="40" name="직사각형 39"/>
          <p:cNvSpPr/>
          <p:nvPr/>
        </p:nvSpPr>
        <p:spPr>
          <a:xfrm>
            <a:off x="756211" y="450020"/>
            <a:ext cx="5784054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 smtClean="0">
                <a:solidFill>
                  <a:schemeClr val="tx1"/>
                </a:solidFill>
              </a:rPr>
              <a:t>⊙ Container </a:t>
            </a:r>
            <a:r>
              <a:rPr lang="en-US" altLang="ko-KR" sz="1400" b="1" dirty="0">
                <a:solidFill>
                  <a:schemeClr val="tx1"/>
                </a:solidFill>
              </a:rPr>
              <a:t>development equipment for company 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products </a:t>
            </a:r>
          </a:p>
          <a:p>
            <a:pPr marL="342900" indent="-342900">
              <a:buAutoNum type="arabicPeriod"/>
            </a:pPr>
            <a:r>
              <a:rPr lang="en-US" altLang="ko-KR" sz="1400" b="1" dirty="0" smtClean="0">
                <a:solidFill>
                  <a:schemeClr val="tx1"/>
                </a:solidFill>
              </a:rPr>
              <a:t>Red ginseng “CAP” Container</a:t>
            </a:r>
          </a:p>
          <a:p>
            <a:pPr marL="342900" indent="-342900">
              <a:buAutoNum type="arabicPeriod"/>
            </a:pPr>
            <a:r>
              <a:rPr lang="en-US" altLang="ko-KR" sz="1400" b="1" dirty="0" smtClean="0">
                <a:solidFill>
                  <a:schemeClr val="tx1"/>
                </a:solidFill>
              </a:rPr>
              <a:t>Red ginseng “Bottle” Container [</a:t>
            </a:r>
            <a:r>
              <a:rPr lang="en-US" altLang="ko-KR" sz="1400" dirty="0">
                <a:solidFill>
                  <a:schemeClr val="tx1"/>
                </a:solidFill>
              </a:rPr>
              <a:t>the tube container having no the remaining </a:t>
            </a:r>
            <a:r>
              <a:rPr lang="en-US" altLang="ko-KR" sz="1400" dirty="0" smtClean="0">
                <a:solidFill>
                  <a:schemeClr val="tx1"/>
                </a:solidFill>
              </a:rPr>
              <a:t>amount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]</a:t>
            </a:r>
            <a:endParaRPr lang="en-US" altLang="ko-KR" sz="1400" dirty="0" smtClean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altLang="ko-KR" sz="1400" b="1" dirty="0" smtClean="0">
                <a:solidFill>
                  <a:schemeClr val="tx1"/>
                </a:solidFill>
              </a:rPr>
              <a:t>Red ginseng “Blister” Container , </a:t>
            </a:r>
            <a:r>
              <a:rPr lang="en-US" altLang="ko-KR" sz="1400" b="1" dirty="0" err="1" smtClean="0">
                <a:solidFill>
                  <a:schemeClr val="tx1"/>
                </a:solidFill>
              </a:rPr>
              <a:t>etc</a:t>
            </a:r>
            <a:endParaRPr lang="en-US" altLang="ko-KR" sz="1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" y="450020"/>
            <a:ext cx="6910010" cy="10225420"/>
            <a:chOff x="1" y="450020"/>
            <a:chExt cx="6910010" cy="10225420"/>
          </a:xfrm>
        </p:grpSpPr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직사각형 27"/>
            <p:cNvSpPr/>
            <p:nvPr/>
          </p:nvSpPr>
          <p:spPr>
            <a:xfrm>
              <a:off x="756211" y="450020"/>
              <a:ext cx="5784054" cy="17281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/>
              <a:r>
                <a:rPr lang="en-US" altLang="ko-KR" sz="2000" b="1" dirty="0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4. [</a:t>
              </a:r>
              <a:r>
                <a:rPr lang="en-US" altLang="ko-KR" sz="2000" b="1" dirty="0" err="1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Explannation</a:t>
              </a:r>
              <a:r>
                <a:rPr lang="en-US" altLang="ko-KR" sz="2000" b="1" dirty="0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]</a:t>
              </a:r>
            </a:p>
            <a:p>
              <a:pPr fontAlgn="base"/>
              <a:endParaRPr lang="en-US" altLang="ko-KR" sz="2000" b="1" dirty="0" smtClean="0">
                <a:solidFill>
                  <a:schemeClr val="tx1"/>
                </a:solidFill>
                <a:latin typeface="Segoe UI Black" pitchFamily="34" charset="0"/>
                <a:ea typeface="Segoe UI Black" pitchFamily="34" charset="0"/>
              </a:endParaRPr>
            </a:p>
            <a:p>
              <a:pPr fontAlgn="base"/>
              <a:r>
                <a:rPr lang="en-US" altLang="ko-KR" sz="1800" b="1" dirty="0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☞In Sam(ginseng) and</a:t>
              </a:r>
            </a:p>
            <a:p>
              <a:pPr fontAlgn="base"/>
              <a:r>
                <a:rPr lang="en-US" altLang="ko-KR" sz="1800" b="1" dirty="0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☞Hong Sam(Red ginseng) and</a:t>
              </a:r>
            </a:p>
            <a:p>
              <a:pPr fontAlgn="base"/>
              <a:r>
                <a:rPr lang="en-US" altLang="ko-KR" sz="1800" b="1" dirty="0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☞Concentrate of Red ginseng</a:t>
              </a:r>
            </a:p>
          </p:txBody>
        </p:sp>
        <p:pic>
          <p:nvPicPr>
            <p:cNvPr id="80898" name="Picture 2" descr="C:\Users\user\Pictures\DrCapture\2020-11-10\BoxArea001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721775" y="2970370"/>
              <a:ext cx="2939256" cy="194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899" name="Picture 3" descr="C:\Users\user\Pictures\DrCapture\2020-11-10\BoxArea002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773" y="5058660"/>
              <a:ext cx="2939257" cy="2088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900" name="Picture 4" descr="C:\Users\user\Pictures\DrCapture\2020-11-10\BoxArea002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773" y="7290970"/>
              <a:ext cx="2939257" cy="1890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직사각형 31"/>
            <p:cNvSpPr/>
            <p:nvPr/>
          </p:nvSpPr>
          <p:spPr>
            <a:xfrm>
              <a:off x="828221" y="3121271"/>
              <a:ext cx="3024419" cy="4971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/>
              <a:r>
                <a:rPr lang="en-US" altLang="ko-KR" sz="2400" b="1" dirty="0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☞In Sam(ginseng) </a:t>
              </a: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828221" y="5209561"/>
              <a:ext cx="3024419" cy="785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☞</a:t>
              </a:r>
              <a:r>
                <a:rPr lang="en-US" altLang="ko-KR" sz="2400" b="1" dirty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 Hong </a:t>
              </a:r>
              <a:r>
                <a:rPr lang="en-US" altLang="ko-KR" sz="2400" b="1" dirty="0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Sam</a:t>
              </a:r>
            </a:p>
            <a:p>
              <a:r>
                <a:rPr lang="en-US" altLang="ko-KR" sz="2400" b="1" dirty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 </a:t>
              </a:r>
              <a:r>
                <a:rPr lang="en-US" altLang="ko-KR" sz="2400" b="1" dirty="0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      (</a:t>
              </a:r>
              <a:r>
                <a:rPr lang="en-US" altLang="ko-KR" sz="2400" b="1" dirty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Red ginseng) </a:t>
              </a:r>
              <a:endParaRPr lang="en-US" altLang="ko-KR" sz="2400" b="1" dirty="0" smtClean="0">
                <a:solidFill>
                  <a:schemeClr val="tx1"/>
                </a:solidFill>
                <a:latin typeface="Segoe UI Black" pitchFamily="34" charset="0"/>
                <a:ea typeface="Segoe UI Black" pitchFamily="34" charset="0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828221" y="7513881"/>
              <a:ext cx="3024419" cy="785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400" b="1" dirty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☞Concentrate of </a:t>
              </a:r>
              <a:r>
                <a:rPr lang="en-US" altLang="ko-KR" sz="2400" b="1" dirty="0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    </a:t>
              </a:r>
            </a:p>
            <a:p>
              <a:r>
                <a:rPr lang="en-US" altLang="ko-KR" sz="2400" b="1" dirty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 </a:t>
              </a:r>
              <a:r>
                <a:rPr lang="en-US" altLang="ko-KR" sz="2400" b="1" dirty="0" smtClean="0">
                  <a:solidFill>
                    <a:schemeClr val="tx1"/>
                  </a:solidFill>
                  <a:latin typeface="Segoe UI Black" pitchFamily="34" charset="0"/>
                  <a:ea typeface="Segoe UI Black" pitchFamily="34" charset="0"/>
                </a:rPr>
                <a:t>      (Red ginseng) </a:t>
              </a: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108122" y="9913440"/>
              <a:ext cx="6801889" cy="762000"/>
              <a:chOff x="108122" y="9913440"/>
              <a:chExt cx="6801889" cy="762000"/>
            </a:xfrm>
          </p:grpSpPr>
          <p:pic>
            <p:nvPicPr>
              <p:cNvPr id="36" name="Picture 4" descr="C:\Users\user\Pictures\DrCapture\2020-11-10\BoxArea000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22" y="9913440"/>
                <a:ext cx="5832810" cy="76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텍스트 상자 2"/>
              <p:cNvSpPr txBox="1">
                <a:spLocks noChangeArrowheads="1"/>
              </p:cNvSpPr>
              <p:nvPr/>
            </p:nvSpPr>
            <p:spPr bwMode="auto">
              <a:xfrm>
                <a:off x="5292841" y="10264902"/>
                <a:ext cx="1617170" cy="2667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 latinLnBrk="1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400" b="1" kern="100" dirty="0" smtClean="0">
                    <a:effectLst/>
                    <a:latin typeface="Arial Unicode MS"/>
                    <a:ea typeface="맑은 고딕"/>
                    <a:cs typeface="Times New Roman"/>
                  </a:rPr>
                  <a:t>Made in Korea</a:t>
                </a:r>
                <a:endParaRPr lang="ko-KR" sz="1400" kern="100" dirty="0">
                  <a:effectLst/>
                  <a:latin typeface="맑은 고딕"/>
                  <a:ea typeface="맑은 고딕"/>
                  <a:cs typeface="Times New Roman"/>
                </a:endParaRPr>
              </a:p>
            </p:txBody>
          </p:sp>
        </p:grpSp>
        <p:sp>
          <p:nvSpPr>
            <p:cNvPr id="3" name="직사각형 2"/>
            <p:cNvSpPr/>
            <p:nvPr/>
          </p:nvSpPr>
          <p:spPr>
            <a:xfrm>
              <a:off x="1370571" y="6066800"/>
              <a:ext cx="22660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dirty="0"/>
                <a:t>steam ginseng nine times </a:t>
              </a:r>
              <a:r>
                <a:rPr lang="en-US" altLang="ko-KR" sz="1200" dirty="0" smtClean="0"/>
                <a:t> and</a:t>
              </a:r>
            </a:p>
            <a:p>
              <a:r>
                <a:rPr lang="en-US" altLang="ko-KR" sz="1200" dirty="0" smtClean="0"/>
                <a:t>Dried ginseng nine times</a:t>
              </a:r>
            </a:p>
            <a:p>
              <a:r>
                <a:rPr lang="en-US" altLang="ko-KR" sz="1200" dirty="0" smtClean="0"/>
                <a:t>=&gt; Red Ginseng</a:t>
              </a:r>
              <a:endParaRPr lang="ko-KR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11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" y="584758"/>
            <a:ext cx="7381874" cy="10090682"/>
            <a:chOff x="1" y="584758"/>
            <a:chExt cx="7381874" cy="10090682"/>
          </a:xfrm>
        </p:grpSpPr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3"/>
            <p:cNvSpPr>
              <a:spLocks noChangeArrowheads="1"/>
            </p:cNvSpPr>
            <p:nvPr/>
          </p:nvSpPr>
          <p:spPr bwMode="auto">
            <a:xfrm>
              <a:off x="864112" y="584758"/>
              <a:ext cx="630098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1800" b="1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Overview Introduction</a:t>
              </a: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30" name="TextBox 43"/>
            <p:cNvSpPr txBox="1">
              <a:spLocks noChangeArrowheads="1"/>
            </p:cNvSpPr>
            <p:nvPr/>
          </p:nvSpPr>
          <p:spPr bwMode="auto">
            <a:xfrm>
              <a:off x="2308225" y="1674190"/>
              <a:ext cx="5073650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 sz="1400" b="1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INHYANG Corporation</a:t>
              </a:r>
              <a:endParaRPr lang="ko-KR" altLang="ko-K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400" b="1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Headquarter</a:t>
              </a:r>
              <a:r>
                <a:rPr lang="en-US" altLang="ko-KR" sz="14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:</a:t>
              </a: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[39870] 21-12, </a:t>
              </a:r>
              <a:r>
                <a:rPr lang="en-US" altLang="ko-KR" sz="1400" dirty="0" err="1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Maewon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3-gil , </a:t>
              </a:r>
              <a:r>
                <a:rPr lang="en-US" altLang="ko-KR" sz="1400" dirty="0" err="1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Waegwan-eup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</a:p>
            <a:p>
              <a:pPr>
                <a:buNone/>
              </a:pP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                        ,</a:t>
              </a:r>
              <a:r>
                <a:rPr lang="en-US" altLang="ko-KR" sz="1400" dirty="0" err="1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Chilgok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-gun , </a:t>
              </a:r>
              <a:r>
                <a:rPr lang="en-US" altLang="ko-KR" sz="1400" dirty="0" err="1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Gyeongsangbuk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-do, Republic </a:t>
              </a:r>
            </a:p>
            <a:p>
              <a:pPr>
                <a:buNone/>
              </a:pP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                        of Korea</a:t>
              </a:r>
              <a:endParaRPr lang="ko-KR" altLang="ko-K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400" b="1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Laboratory: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 2F , 1938-2 , </a:t>
              </a:r>
              <a:r>
                <a:rPr lang="en-US" altLang="ko-KR" sz="1400" dirty="0" err="1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Sobaek-ro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, </a:t>
              </a:r>
              <a:r>
                <a:rPr lang="en-US" altLang="ko-KR" sz="1400" dirty="0" err="1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Yeongju-si</a:t>
              </a: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, </a:t>
              </a:r>
              <a:endParaRPr lang="en-US" altLang="ko-KR" sz="14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endParaRPr>
            </a:p>
            <a:p>
              <a:pPr>
                <a:buNone/>
              </a:pP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                        </a:t>
              </a:r>
              <a:r>
                <a:rPr lang="en-US" altLang="ko-KR" sz="1400" dirty="0" err="1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Gyeongsangbuk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-do</a:t>
              </a:r>
              <a:endParaRPr lang="en-US" altLang="ko-KR" sz="1400" dirty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1" name="TextBox 18"/>
            <p:cNvSpPr txBox="1">
              <a:spLocks noChangeArrowheads="1"/>
            </p:cNvSpPr>
            <p:nvPr/>
          </p:nvSpPr>
          <p:spPr bwMode="auto">
            <a:xfrm>
              <a:off x="2298700" y="1314140"/>
              <a:ext cx="38593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4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Company Name/Address</a:t>
              </a:r>
              <a:endParaRPr lang="ko-KR" altLang="en-US" sz="1400" b="1" dirty="0"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2" name="TextBox 43"/>
            <p:cNvSpPr txBox="1">
              <a:spLocks noChangeArrowheads="1"/>
            </p:cNvSpPr>
            <p:nvPr/>
          </p:nvSpPr>
          <p:spPr bwMode="auto">
            <a:xfrm>
              <a:off x="2295683" y="3886763"/>
              <a:ext cx="50861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Lee</a:t>
              </a: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,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Sang  </a:t>
              </a:r>
              <a:r>
                <a:rPr lang="en-US" altLang="ko-KR" sz="1400" dirty="0" err="1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Gon</a:t>
              </a:r>
              <a:endParaRPr lang="ko-KR" altLang="ko-K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18"/>
            <p:cNvSpPr txBox="1">
              <a:spLocks noChangeArrowheads="1"/>
            </p:cNvSpPr>
            <p:nvPr/>
          </p:nvSpPr>
          <p:spPr bwMode="auto">
            <a:xfrm>
              <a:off x="2295683" y="3402430"/>
              <a:ext cx="19327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4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President</a:t>
              </a:r>
              <a:endParaRPr lang="ko-KR" altLang="en-US" sz="1400" dirty="0"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4" name="TextBox 43"/>
            <p:cNvSpPr txBox="1">
              <a:spLocks noChangeArrowheads="1"/>
            </p:cNvSpPr>
            <p:nvPr/>
          </p:nvSpPr>
          <p:spPr bwMode="auto">
            <a:xfrm>
              <a:off x="2295683" y="4721865"/>
              <a:ext cx="5086192" cy="2376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Headquarter </a:t>
              </a: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: +82 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54  973 3277  </a:t>
              </a: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/ 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Fax : +82 54 974  3277</a:t>
              </a:r>
              <a:endParaRPr lang="ko-KR" altLang="ko-K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400" dirty="0" err="1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Labortory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   : +</a:t>
              </a: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82 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54 972 7277</a:t>
              </a:r>
            </a:p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Homepage    : 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  <a:hlinkClick r:id="rId4"/>
                </a:rPr>
                <a:t>www.inhyanghongsam.com</a:t>
              </a:r>
              <a:endParaRPr lang="en-US" altLang="ko-KR" sz="14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endParaRPr>
            </a:p>
            <a:p>
              <a:pPr>
                <a:buNone/>
              </a:pPr>
              <a:r>
                <a:rPr lang="en-US" altLang="ko-KR" sz="14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400" b="1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                       [B</a:t>
              </a:r>
              <a:r>
                <a:rPr lang="en-US" altLang="ko-KR" sz="1400" b="1" dirty="0" smtClean="0"/>
                <a:t>e </a:t>
              </a:r>
              <a:r>
                <a:rPr lang="en-US" altLang="ko-KR" sz="1400" b="1" dirty="0"/>
                <a:t>preparing for the </a:t>
              </a:r>
              <a:r>
                <a:rPr lang="en-US" altLang="ko-KR" sz="1400" b="1" dirty="0" smtClean="0"/>
                <a:t>opening]</a:t>
              </a:r>
              <a:endParaRPr lang="en-US" altLang="ko-KR" sz="1400" b="1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endParaRPr>
            </a:p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Blog :  </a:t>
              </a: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  <a:hlinkClick r:id="rId5"/>
                </a:rPr>
                <a:t>http://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  <a:hlinkClick r:id="rId5"/>
                </a:rPr>
                <a:t>blog.daum.net/okskpsm</a:t>
              </a:r>
              <a:endParaRPr lang="en-US" altLang="ko-KR" sz="1400" dirty="0" smtClean="0">
                <a:latin typeface="Arial" panose="020B0604020202020204" pitchFamily="34" charset="0"/>
                <a:ea typeface="Kozuka Gothic Pro M" pitchFamily="34" charset="-128"/>
                <a:cs typeface="Arial" panose="020B0604020202020204" pitchFamily="34" charset="0"/>
              </a:endParaRPr>
            </a:p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Smart Store</a:t>
              </a:r>
            </a:p>
            <a:p>
              <a:pPr>
                <a:buNone/>
              </a:pP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           https</a:t>
              </a: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://smartstore.naver.com/hongsamcap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/</a:t>
              </a:r>
            </a:p>
            <a:p>
              <a:pPr>
                <a:buNone/>
              </a:pPr>
              <a:r>
                <a:rPr lang="en-US" altLang="ko-KR" sz="1400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                      products/ 5121475771</a:t>
              </a:r>
            </a:p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E-mail : okskcoh@hanmail.net</a:t>
              </a:r>
              <a:endParaRPr lang="ko-KR" altLang="en-US" sz="1400" dirty="0"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5" name="TextBox 18"/>
            <p:cNvSpPr txBox="1">
              <a:spLocks noChangeArrowheads="1"/>
            </p:cNvSpPr>
            <p:nvPr/>
          </p:nvSpPr>
          <p:spPr bwMode="auto">
            <a:xfrm>
              <a:off x="2295683" y="4339390"/>
              <a:ext cx="14849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>
                <a:buNone/>
              </a:pPr>
              <a:r>
                <a:rPr lang="en-US" altLang="ko-KR" sz="14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Contact/Fax</a:t>
              </a:r>
              <a:endParaRPr lang="ko-KR" altLang="ko-K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43"/>
            <p:cNvSpPr txBox="1">
              <a:spLocks noChangeArrowheads="1"/>
            </p:cNvSpPr>
            <p:nvPr/>
          </p:nvSpPr>
          <p:spPr bwMode="auto">
            <a:xfrm>
              <a:off x="2295683" y="7605294"/>
              <a:ext cx="5086192" cy="134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Red ginseng CAP</a:t>
              </a:r>
              <a:endParaRPr lang="ko-KR" altLang="ko-K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Red ginseng Blister “CHEERS”</a:t>
              </a:r>
              <a:endParaRPr lang="ko-KR" altLang="ko-K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400" dirty="0" smtClean="0"/>
                <a:t>A </a:t>
              </a:r>
              <a:r>
                <a:rPr lang="en-US" altLang="ko-KR" sz="1400" dirty="0"/>
                <a:t>tube without residual </a:t>
              </a:r>
              <a:r>
                <a:rPr lang="en-US" altLang="ko-KR" sz="1400" dirty="0" smtClean="0"/>
                <a:t>quantity Container</a:t>
              </a:r>
              <a:endParaRPr lang="ko-KR" altLang="ko-K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Red ginseng Concentrate type of </a:t>
              </a:r>
              <a:r>
                <a:rPr lang="en-US" altLang="ko-KR" sz="1400" dirty="0"/>
                <a:t>cigarette</a:t>
              </a:r>
              <a:endParaRPr lang="ko-KR" altLang="ko-K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400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400" dirty="0"/>
                <a:t>A tube without residual quantity  </a:t>
              </a:r>
              <a:r>
                <a:rPr lang="en-US" altLang="ko-KR" sz="1400" dirty="0" smtClean="0"/>
                <a:t>Bottle</a:t>
              </a:r>
              <a:endParaRPr lang="ko-KR" altLang="ko-K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18"/>
            <p:cNvSpPr txBox="1">
              <a:spLocks noChangeArrowheads="1"/>
            </p:cNvSpPr>
            <p:nvPr/>
          </p:nvSpPr>
          <p:spPr bwMode="auto">
            <a:xfrm>
              <a:off x="2305206" y="7233030"/>
              <a:ext cx="16914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>
                <a:buNone/>
              </a:pPr>
              <a:r>
                <a:rPr lang="en-US" altLang="ko-KR" sz="14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Product </a:t>
              </a:r>
              <a:r>
                <a:rPr lang="en-US" altLang="ko-KR" sz="1400" b="1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List</a:t>
              </a:r>
              <a:r>
                <a:rPr lang="en-US" altLang="ko-KR" sz="14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s</a:t>
              </a:r>
              <a:endParaRPr lang="ko-KR" altLang="ko-K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직선 연결선 40"/>
            <p:cNvCxnSpPr/>
            <p:nvPr/>
          </p:nvCxnSpPr>
          <p:spPr bwMode="auto">
            <a:xfrm>
              <a:off x="1433515" y="3515736"/>
              <a:ext cx="76358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직선 연결선 41"/>
            <p:cNvCxnSpPr/>
            <p:nvPr/>
          </p:nvCxnSpPr>
          <p:spPr bwMode="auto">
            <a:xfrm>
              <a:off x="1454944" y="4482580"/>
              <a:ext cx="76358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직선 연결선 42"/>
            <p:cNvCxnSpPr/>
            <p:nvPr/>
          </p:nvCxnSpPr>
          <p:spPr bwMode="auto">
            <a:xfrm>
              <a:off x="1454153" y="7375160"/>
              <a:ext cx="76358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직사각형 19"/>
            <p:cNvSpPr>
              <a:spLocks noChangeArrowheads="1"/>
            </p:cNvSpPr>
            <p:nvPr/>
          </p:nvSpPr>
          <p:spPr bwMode="auto">
            <a:xfrm>
              <a:off x="1131251" y="8568102"/>
              <a:ext cx="720725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cxnSp>
          <p:nvCxnSpPr>
            <p:cNvPr id="56" name="직선 연결선 55"/>
            <p:cNvCxnSpPr/>
            <p:nvPr/>
          </p:nvCxnSpPr>
          <p:spPr bwMode="auto">
            <a:xfrm>
              <a:off x="1404301" y="1458160"/>
              <a:ext cx="76358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직사각형 27"/>
          <p:cNvSpPr/>
          <p:nvPr/>
        </p:nvSpPr>
        <p:spPr>
          <a:xfrm>
            <a:off x="756211" y="450020"/>
            <a:ext cx="6000084" cy="981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2000" b="1" dirty="0" smtClean="0">
                <a:solidFill>
                  <a:schemeClr val="tx1"/>
                </a:solidFill>
                <a:latin typeface="Segoe UI Black" pitchFamily="34" charset="0"/>
                <a:ea typeface="Segoe UI Black" pitchFamily="34" charset="0"/>
              </a:rPr>
              <a:t>5. Plan </a:t>
            </a:r>
            <a:r>
              <a:rPr lang="en-US" altLang="ko-KR" sz="2000" b="1" dirty="0">
                <a:solidFill>
                  <a:schemeClr val="tx1"/>
                </a:solidFill>
                <a:latin typeface="Segoe UI Black" pitchFamily="34" charset="0"/>
                <a:ea typeface="Segoe UI Black" pitchFamily="34" charset="0"/>
              </a:rPr>
              <a:t>to purchase of raw materials </a:t>
            </a:r>
            <a:r>
              <a:rPr lang="en-US" altLang="ko-KR" sz="2000" b="1" dirty="0" smtClean="0">
                <a:solidFill>
                  <a:schemeClr val="tx1"/>
                </a:solidFill>
                <a:latin typeface="Segoe UI Black" pitchFamily="34" charset="0"/>
                <a:ea typeface="Segoe UI Black" pitchFamily="34" charset="0"/>
              </a:rPr>
              <a:t>or </a:t>
            </a:r>
          </a:p>
          <a:p>
            <a:pPr algn="ctr" fontAlgn="base"/>
            <a:r>
              <a:rPr lang="en-US" altLang="ko-KR" sz="2000" b="1" dirty="0" smtClean="0">
                <a:solidFill>
                  <a:schemeClr val="tx1"/>
                </a:solidFill>
                <a:latin typeface="Segoe UI Black" pitchFamily="34" charset="0"/>
                <a:ea typeface="Segoe UI Black" pitchFamily="34" charset="0"/>
              </a:rPr>
              <a:t>concentrate of Red Ginseng</a:t>
            </a:r>
            <a:endParaRPr lang="ko-KR" altLang="en-US" sz="2000" dirty="0">
              <a:solidFill>
                <a:schemeClr val="tx1"/>
              </a:solidFill>
              <a:latin typeface="Segoe UI Black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115634" y="1584203"/>
            <a:ext cx="61214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en-US" altLang="ko-KR" sz="1400" b="1" dirty="0" smtClean="0"/>
              <a:t>[Red </a:t>
            </a:r>
            <a:r>
              <a:rPr lang="en-US" altLang="ko-KR" sz="1400" b="1" dirty="0"/>
              <a:t>Ginseng Purchase Fund (Purchase in advance): $</a:t>
            </a:r>
            <a:r>
              <a:rPr lang="en-US" altLang="ko-KR" sz="1400" b="1" dirty="0" smtClean="0"/>
              <a:t>10,000,000USD]</a:t>
            </a:r>
            <a:endParaRPr lang="ko-KR" altLang="ko-KR" sz="1400" dirty="0"/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60103"/>
              </p:ext>
            </p:extLst>
          </p:nvPr>
        </p:nvGraphicFramePr>
        <p:xfrm>
          <a:off x="826791" y="2088622"/>
          <a:ext cx="6482330" cy="51578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1576"/>
                <a:gridCol w="1965006"/>
                <a:gridCol w="1723636"/>
                <a:gridCol w="1242112"/>
              </a:tblGrid>
              <a:tr h="743442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Total Required Fund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$10,000,000USD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$10,000,000USD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Note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149749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Purchas items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6-year-old Red Ginseng </a:t>
                      </a: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for 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raw materials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($134/kg)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Concentrate of 6-year-old- Red Ginseng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($161/kg)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latinLnBrk="0">
                        <a:lnSpc>
                          <a:spcPts val="27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ko-KR" sz="1200" b="1" kern="0" dirty="0">
                          <a:solidFill>
                            <a:schemeClr val="tx1"/>
                          </a:solidFill>
                          <a:effectLst/>
                        </a:rPr>
                        <a:t>Without exchange rate fluctuation, raw material of Red Ginseng can be purchased with the above amount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422176">
                <a:tc>
                  <a:txBody>
                    <a:bodyPr/>
                    <a:lstStyle/>
                    <a:p>
                      <a:pPr algn="just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Quantity of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purchase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75-ton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         62-ton 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43442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Cost of Red Ginseng Extract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$27/kg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(Possible price change)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N/A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697971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Quantity of Red Ginseng Concentrate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62,7kg (</a:t>
                      </a:r>
                      <a:r>
                        <a:rPr lang="ko-KR" sz="1200" b="1" kern="0" dirty="0">
                          <a:solidFill>
                            <a:schemeClr val="tx1"/>
                          </a:solidFill>
                          <a:effectLst/>
                        </a:rPr>
                        <a:t>약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r>
                        <a:rPr lang="ko-KR" sz="1200" b="1" kern="0" dirty="0">
                          <a:solidFill>
                            <a:schemeClr val="tx1"/>
                          </a:solidFill>
                          <a:effectLst/>
                        </a:rPr>
                        <a:t>톤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756211" y="7491368"/>
            <a:ext cx="66969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ko-KR" altLang="ko-KR" sz="1400" b="1" dirty="0"/>
              <a:t>The above shows the amount of Red Ginseng or Red Ginseng concentrate which can be purchased with $10,000,000USD</a:t>
            </a:r>
            <a:r>
              <a:rPr lang="ko-KR" altLang="ko-KR" sz="1400" b="1" dirty="0" smtClean="0"/>
              <a:t>.</a:t>
            </a:r>
            <a:r>
              <a:rPr lang="en-US" altLang="ko-KR" sz="1400" b="1" dirty="0" smtClean="0"/>
              <a:t> </a:t>
            </a:r>
          </a:p>
          <a:p>
            <a:pPr lvl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ko-KR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Raw </a:t>
            </a:r>
            <a:r>
              <a:rPr lang="ko-KR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red ginseng requires an extra cost for extraction and concentration.</a:t>
            </a:r>
            <a:r>
              <a:rPr lang="ko-KR" altLang="ko-KR" sz="1400" b="1" dirty="0">
                <a:latin typeface="굴림" pitchFamily="50" charset="-127"/>
                <a:cs typeface="굴림" pitchFamily="50" charset="-127"/>
              </a:rPr>
              <a:t> </a:t>
            </a:r>
          </a:p>
          <a:p>
            <a:pPr lvl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ko-KR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The </a:t>
            </a:r>
            <a:r>
              <a:rPr lang="ko-KR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raw material red ginseng is </a:t>
            </a:r>
            <a:r>
              <a:rPr lang="ko-KR" altLang="ko-KR" sz="1400" b="1" dirty="0">
                <a:solidFill>
                  <a:srgbClr val="222222"/>
                </a:solidFill>
                <a:latin typeface="Arial"/>
                <a:ea typeface="맑은 고딕" pitchFamily="50" charset="-127"/>
                <a:cs typeface="Courier New" pitchFamily="49" charset="0"/>
              </a:rPr>
              <a:t>“</a:t>
            </a:r>
            <a:r>
              <a:rPr lang="ko-KR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6-year-old ginseng</a:t>
            </a:r>
            <a:r>
              <a:rPr lang="ko-KR" altLang="ko-KR" sz="1400" b="1" dirty="0">
                <a:solidFill>
                  <a:srgbClr val="222222"/>
                </a:solidFill>
                <a:latin typeface="Arial"/>
                <a:ea typeface="맑은 고딕" pitchFamily="50" charset="-127"/>
                <a:cs typeface="Courier New" pitchFamily="49" charset="0"/>
              </a:rPr>
              <a:t>”</a:t>
            </a:r>
            <a:r>
              <a:rPr lang="ko-KR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and meets the </a:t>
            </a:r>
            <a:r>
              <a:rPr lang="en-US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 </a:t>
            </a:r>
          </a:p>
          <a:p>
            <a:pPr lvl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</a:t>
            </a:r>
            <a:r>
              <a:rPr lang="ko-KR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standard </a:t>
            </a:r>
            <a:r>
              <a:rPr lang="ko-KR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confirmed </a:t>
            </a:r>
            <a:r>
              <a:rPr lang="ko-KR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by </a:t>
            </a:r>
            <a:r>
              <a:rPr lang="ko-KR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the </a:t>
            </a:r>
            <a:r>
              <a:rPr lang="ko-KR" altLang="ko-KR" sz="1400" b="1" dirty="0">
                <a:solidFill>
                  <a:srgbClr val="222222"/>
                </a:solidFill>
                <a:latin typeface="Arial"/>
                <a:ea typeface="맑은 고딕" pitchFamily="50" charset="-127"/>
                <a:cs typeface="Courier New" pitchFamily="49" charset="0"/>
              </a:rPr>
              <a:t>“</a:t>
            </a:r>
            <a:r>
              <a:rPr lang="ko-KR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National Verification Agency</a:t>
            </a:r>
            <a:r>
              <a:rPr lang="ko-KR" altLang="ko-KR" sz="1400" b="1" dirty="0">
                <a:solidFill>
                  <a:srgbClr val="222222"/>
                </a:solidFill>
                <a:latin typeface="Arial"/>
                <a:ea typeface="맑은 고딕" pitchFamily="50" charset="-127"/>
                <a:cs typeface="Courier New" pitchFamily="49" charset="0"/>
              </a:rPr>
              <a:t>”</a:t>
            </a:r>
            <a:r>
              <a:rPr lang="ko-KR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.</a:t>
            </a:r>
            <a:r>
              <a:rPr lang="ko-KR" altLang="ko-KR" sz="1400" b="1" dirty="0">
                <a:latin typeface="굴림" pitchFamily="50" charset="-127"/>
                <a:cs typeface="굴림" pitchFamily="50" charset="-127"/>
              </a:rPr>
              <a:t> </a:t>
            </a:r>
          </a:p>
          <a:p>
            <a:pPr lvl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ko-KR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It</a:t>
            </a:r>
            <a:r>
              <a:rPr lang="ko-KR" altLang="ko-KR" sz="1400" b="1" dirty="0" smtClean="0">
                <a:solidFill>
                  <a:srgbClr val="222222"/>
                </a:solidFill>
                <a:latin typeface="Arial"/>
                <a:ea typeface="맑은 고딕" pitchFamily="50" charset="-127"/>
                <a:cs typeface="Courier New" pitchFamily="49" charset="0"/>
              </a:rPr>
              <a:t>’</a:t>
            </a:r>
            <a:r>
              <a:rPr lang="ko-KR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s </a:t>
            </a:r>
            <a:r>
              <a:rPr lang="ko-KR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advantageous to purchase immediately after extraction of the concentrate of Red Ginseng</a:t>
            </a:r>
            <a:endParaRPr lang="en-US" altLang="ko-KR" sz="1400" b="1" dirty="0">
              <a:solidFill>
                <a:srgbClr val="222222"/>
              </a:solidFill>
              <a:latin typeface="맑은 고딕" pitchFamily="50" charset="-127"/>
              <a:ea typeface="맑은 고딕" pitchFamily="50" charset="-127"/>
              <a:cs typeface="Courier New" pitchFamily="49" charset="0"/>
            </a:endParaRPr>
          </a:p>
          <a:p>
            <a:pPr lvl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ko-KR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(</a:t>
            </a:r>
            <a:r>
              <a:rPr lang="ko-KR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There are sufficient markets selling the concentrate of </a:t>
            </a:r>
            <a:r>
              <a:rPr lang="ko-KR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the</a:t>
            </a:r>
            <a:r>
              <a:rPr lang="en-US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(</a:t>
            </a:r>
            <a:r>
              <a:rPr lang="ko-KR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Red</a:t>
            </a:r>
            <a:r>
              <a:rPr lang="en-US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 g</a:t>
            </a:r>
            <a:r>
              <a:rPr lang="ko-KR" altLang="ko-KR" sz="1400" b="1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inseng</a:t>
            </a:r>
            <a:r>
              <a:rPr lang="ko-KR" altLang="ko-KR" sz="1400" b="1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).</a:t>
            </a:r>
            <a:r>
              <a:rPr lang="ko-KR" altLang="ko-KR" sz="1400" b="1" dirty="0">
                <a:latin typeface="굴림" pitchFamily="50" charset="-127"/>
                <a:cs typeface="굴림" pitchFamily="50" charset="-127"/>
              </a:rPr>
              <a:t> </a:t>
            </a:r>
            <a:r>
              <a:rPr lang="ko-KR" altLang="ko-KR" sz="1400" b="1" dirty="0" smtClean="0"/>
              <a:t> </a:t>
            </a:r>
            <a:r>
              <a:rPr lang="en-US" altLang="ko-KR" sz="1400" b="1" dirty="0"/>
              <a:t> </a:t>
            </a:r>
            <a:endParaRPr lang="ko-KR" altLang="ko-KR" sz="1400" b="1" dirty="0"/>
          </a:p>
        </p:txBody>
      </p:sp>
      <p:grpSp>
        <p:nvGrpSpPr>
          <p:cNvPr id="32" name="그룹 31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3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" y="386563"/>
            <a:ext cx="7416110" cy="10288877"/>
            <a:chOff x="1" y="386563"/>
            <a:chExt cx="7416110" cy="10288877"/>
          </a:xfrm>
        </p:grpSpPr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"/>
            <p:cNvSpPr>
              <a:spLocks noChangeArrowheads="1"/>
            </p:cNvSpPr>
            <p:nvPr/>
          </p:nvSpPr>
          <p:spPr bwMode="auto">
            <a:xfrm>
              <a:off x="900231" y="386563"/>
              <a:ext cx="6408499" cy="5032147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488950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ko-KR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바탕" pitchFamily="18" charset="-127"/>
                </a:rPr>
                <a:t>◆</a:t>
              </a:r>
              <a:r>
                <a:rPr kumimoji="1" lang="ko-KR" altLang="ko-KR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The role of “Local Ginseng Agricultural Cooperative Federation (LGACF)” </a:t>
              </a:r>
            </a:p>
            <a:p>
              <a:pPr marL="0" marR="0" lvl="0" indent="488950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endParaRPr>
            </a:p>
            <a:p>
              <a:pPr marL="0" marR="0" lvl="0" indent="488950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200" b="1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kumimoji="1" lang="en-US" altLang="ko-KR" sz="1200" b="1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 </a:t>
              </a: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(LGACF is one of branches of South Korean cooperative federation also </a:t>
              </a:r>
            </a:p>
            <a:p>
              <a:pPr marL="0" marR="0" lvl="0" indent="488950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1200" b="1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200" b="1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 </a:t>
              </a: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known by its Korean initials NH, </a:t>
              </a:r>
              <a:r>
                <a:rPr kumimoji="1" lang="en-US" altLang="ko-KR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Nong</a:t>
              </a: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kumimoji="1" lang="en-US" altLang="ko-KR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Hyup</a:t>
              </a:r>
              <a:r>
                <a:rPr kumimoji="1" lang="en-US" altLang="ko-KR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)  </a:t>
              </a:r>
            </a:p>
            <a:p>
              <a:pPr marL="0" marR="0" lvl="0" indent="488950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  <a:p>
              <a:pPr marL="228600" marR="0" lvl="0" indent="-22860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Ginseng growers’ report stating their cultivation is computerized and kept by </a:t>
              </a: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z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   </a:t>
              </a: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the LGACF. (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When cultivating Ginseng, all Ginseng growers must report their </a:t>
              </a: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</a:t>
              </a:r>
              <a:r>
                <a:rPr lang="en-US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   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cultivation to LGACF in order to be certified root age and grade of the Ginseng. If </a:t>
              </a: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</a:t>
              </a:r>
              <a:r>
                <a:rPr lang="en-US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   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Ginseng growers don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Arial"/>
                  <a:ea typeface="맑은 고딕" pitchFamily="50" charset="-127"/>
                  <a:cs typeface="Courier New" pitchFamily="49" charset="0"/>
                </a:rPr>
                <a:t>’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t register their cultivation to LGACF,</a:t>
              </a:r>
              <a:r>
                <a:rPr kumimoji="1" lang="en-US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those Ginseng won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Arial"/>
                  <a:ea typeface="맑은 고딕" pitchFamily="50" charset="-127"/>
                  <a:cs typeface="Courier New" pitchFamily="49" charset="0"/>
                </a:rPr>
                <a:t>’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t be </a:t>
              </a: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</a:t>
              </a:r>
              <a:r>
                <a:rPr lang="en-US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   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sold in a good price because unregistered Ginseng can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Arial"/>
                  <a:ea typeface="맑은 고딕" pitchFamily="50" charset="-127"/>
                  <a:cs typeface="Courier New" pitchFamily="49" charset="0"/>
                </a:rPr>
                <a:t>’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t be certified the age of </a:t>
              </a: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</a:t>
              </a:r>
              <a:r>
                <a:rPr lang="en-US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   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Ginseng roots. Therefore, most of Ginseng growers report their cultivation to LGACF, </a:t>
              </a: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</a:t>
              </a:r>
              <a:r>
                <a:rPr lang="en-US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   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and buyers </a:t>
              </a: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tend to check the certificate of</a:t>
              </a:r>
              <a:r>
                <a:rPr kumimoji="1" lang="en-US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</a:t>
              </a: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the age of Ginseng roots issued by </a:t>
              </a: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</a:t>
              </a:r>
              <a:r>
                <a:rPr lang="en-US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   </a:t>
              </a: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LGACF 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even in general transactions. </a:t>
              </a:r>
              <a:endParaRPr lang="en-US" altLang="ko-KR" sz="1200" dirty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2</a:t>
              </a: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. 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The LGACF manages field testing and inspection of Ginseng farms and inspects </a:t>
              </a: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</a:t>
              </a:r>
              <a:r>
                <a:rPr lang="en-US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 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pesticide residues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rPr>
                <a:t> </a:t>
              </a:r>
              <a:endParaRPr lang="en-US" altLang="ko-KR" sz="1200" dirty="0" smtClean="0">
                <a:latin typeface="굴림" pitchFamily="50" charset="-127"/>
                <a:cs typeface="굴림" pitchFamily="50" charset="-127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1" lang="en-US" altLang="ko-K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맑은 고딕" pitchFamily="50" charset="-127"/>
                <a:cs typeface="굴림" pitchFamily="50" charset="-127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1" lang="en-US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3. The LGACF 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purchases general Ginseng from the growers to produce processed </a:t>
              </a: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</a:t>
              </a:r>
              <a:r>
                <a:rPr lang="en-US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 </a:t>
              </a:r>
              <a:r>
                <a:rPr kumimoji="1" lang="ko-KR" altLang="ko-KR" sz="1200" b="0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products. </a:t>
              </a: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endParaRPr>
            </a:p>
            <a:p>
              <a:pPr marR="0" lvl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맑은 고딕" pitchFamily="50" charset="-127"/>
                <a:ea typeface="맑은 고딕" pitchFamily="50" charset="-127"/>
                <a:cs typeface="Courier New" pitchFamily="49" charset="0"/>
              </a:endParaRPr>
            </a:p>
            <a:p>
              <a:pPr lvl="0" indent="862013" eaLnBrk="1" latinLnBrk="1" hangingPunct="1"/>
              <a:r>
                <a:rPr lang="ko-KR" altLang="ko-KR" sz="1200" b="1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바탕" pitchFamily="18" charset="-127"/>
                </a:rPr>
                <a:t>◆</a:t>
              </a:r>
              <a:r>
                <a:rPr lang="ko-KR" altLang="ko-KR" sz="1200" b="1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200" b="1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The current status of LGACF</a:t>
              </a:r>
              <a:r>
                <a:rPr lang="en-US" altLang="ko-KR" sz="1200" dirty="0">
                  <a:latin typeface="굴림" pitchFamily="50" charset="-127"/>
                  <a:cs typeface="굴림" pitchFamily="50" charset="-127"/>
                </a:rPr>
                <a:t> </a:t>
              </a:r>
              <a:endParaRPr lang="en-US" altLang="ko-KR" sz="1200" dirty="0" smtClean="0">
                <a:latin typeface="굴림" pitchFamily="50" charset="-127"/>
                <a:cs typeface="굴림" pitchFamily="50" charset="-127"/>
              </a:endParaRPr>
            </a:p>
            <a:p>
              <a:pPr marL="228600" lvl="0" indent="-228600" eaLnBrk="1" latinLnBrk="1" hangingPunct="1">
                <a:buAutoNum type="arabicPeriod"/>
              </a:pPr>
              <a:r>
                <a:rPr lang="en-US" altLang="ko-KR" sz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3 </a:t>
              </a:r>
              <a:r>
                <a:rPr lang="en-US" altLang="ko-KR" sz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LGACFs (</a:t>
              </a:r>
              <a:r>
                <a:rPr lang="en-US" altLang="ko-KR" sz="1200" dirty="0" err="1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Punggi</a:t>
              </a:r>
              <a:r>
                <a:rPr lang="en-US" altLang="ko-KR" sz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, </a:t>
              </a:r>
              <a:r>
                <a:rPr lang="en-US" altLang="ko-KR" sz="1200" dirty="0" err="1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Geumsan</a:t>
              </a:r>
              <a:r>
                <a:rPr lang="en-US" altLang="ko-KR" sz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, </a:t>
              </a:r>
              <a:r>
                <a:rPr lang="en-US" altLang="ko-KR" sz="1200" dirty="0" err="1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Gangwon</a:t>
              </a:r>
              <a:r>
                <a:rPr lang="en-US" altLang="ko-KR" sz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) are the most representative </a:t>
              </a:r>
              <a:endParaRPr lang="en-US" altLang="ko-KR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endParaRPr>
            </a:p>
            <a:p>
              <a:pPr lvl="0" eaLnBrk="1" latinLnBrk="1" hangingPunct="1"/>
              <a:r>
                <a:rPr lang="en-US" altLang="ko-KR" sz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  organizations </a:t>
              </a:r>
              <a:r>
                <a:rPr lang="en-US" altLang="ko-KR" sz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and </a:t>
              </a:r>
              <a:r>
                <a:rPr lang="en-US" altLang="ko-KR" sz="1200" dirty="0" err="1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Punggi</a:t>
              </a:r>
              <a:r>
                <a:rPr lang="en-US" altLang="ko-KR" sz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LGACF </a:t>
              </a:r>
              <a:r>
                <a:rPr lang="en-US" altLang="ko-KR" sz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is considered as the best one in terms of history </a:t>
              </a:r>
              <a:endParaRPr lang="en-US" altLang="ko-KR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endParaRPr>
            </a:p>
            <a:p>
              <a:pPr lvl="0" eaLnBrk="1" latinLnBrk="1" hangingPunct="1"/>
              <a:r>
                <a:rPr lang="en-US" altLang="ko-KR" sz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20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  and </a:t>
              </a:r>
              <a:r>
                <a:rPr lang="en-US" altLang="ko-KR" sz="1200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system. </a:t>
              </a:r>
              <a:endParaRPr lang="en-US" altLang="ko-KR" sz="1200" dirty="0">
                <a:latin typeface="굴림" pitchFamily="50" charset="-127"/>
                <a:cs typeface="굴림" pitchFamily="50" charset="-127"/>
              </a:endParaRPr>
            </a:p>
            <a:p>
              <a:pPr lvl="0" indent="862013"/>
              <a:r>
                <a:rPr lang="en-US" altLang="ko-KR" sz="1200" b="1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바탕" pitchFamily="18" charset="-127"/>
                </a:rPr>
                <a:t>◆</a:t>
              </a:r>
              <a:r>
                <a:rPr lang="en-US" altLang="ko-KR" sz="1200" b="1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Ginseng Industry </a:t>
              </a:r>
              <a:r>
                <a:rPr lang="en-US" altLang="ko-KR" sz="1200" b="1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Act</a:t>
              </a:r>
            </a:p>
            <a:p>
              <a:pPr marL="228600" lvl="0" indent="-228600">
                <a:buAutoNum type="arabicPeriod"/>
              </a:pPr>
              <a:r>
                <a:rPr lang="ko-KR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Ginseng </a:t>
              </a:r>
              <a:r>
                <a:rPr lang="ko-KR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Industry Act has a separate legal basis, and LGACFs manage root </a:t>
              </a:r>
              <a:endParaRPr lang="en-US" altLang="ko-KR" sz="1200" dirty="0" smtClean="0">
                <a:solidFill>
                  <a:srgbClr val="222222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endParaRPr>
            </a:p>
            <a:p>
              <a:pPr lvl="0"/>
              <a:r>
                <a:rPr lang="en-US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</a:t>
              </a:r>
              <a:r>
                <a:rPr lang="en-US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    </a:t>
              </a:r>
              <a:r>
                <a:rPr lang="ko-KR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age </a:t>
              </a:r>
              <a:r>
                <a:rPr lang="ko-KR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of Ginseng, test, </a:t>
              </a:r>
              <a:r>
                <a:rPr lang="ko-KR" altLang="ko-KR" sz="120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certification</a:t>
              </a:r>
              <a:r>
                <a:rPr lang="ko-KR" altLang="ko-KR" sz="1200" dirty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rPr>
                <a:t>. </a:t>
              </a:r>
              <a:endParaRPr kumimoji="1" lang="ko-KR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648831" y="5542993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base"/>
              <a:r>
                <a:rPr lang="ko-KR" altLang="ko-KR" sz="1400" b="1" dirty="0"/>
                <a:t>◆ </a:t>
              </a:r>
              <a:r>
                <a:rPr lang="en-US" altLang="ko-KR" sz="1400" b="1" dirty="0" smtClean="0"/>
                <a:t> </a:t>
              </a:r>
              <a:r>
                <a:rPr lang="en-US" altLang="ko-KR" sz="1400" b="1" dirty="0"/>
                <a:t>Manufacturing Process of Red </a:t>
              </a:r>
              <a:r>
                <a:rPr lang="en-US" altLang="ko-KR" sz="1400" b="1" dirty="0" smtClean="0"/>
                <a:t>Ginseng</a:t>
              </a:r>
              <a:endParaRPr lang="ko-KR" altLang="ko-KR" sz="1400" dirty="0"/>
            </a:p>
          </p:txBody>
        </p:sp>
        <p:grpSp>
          <p:nvGrpSpPr>
            <p:cNvPr id="39" name="그룹 38"/>
            <p:cNvGrpSpPr/>
            <p:nvPr/>
          </p:nvGrpSpPr>
          <p:grpSpPr>
            <a:xfrm>
              <a:off x="108122" y="9913440"/>
              <a:ext cx="6801889" cy="762000"/>
              <a:chOff x="108122" y="9913440"/>
              <a:chExt cx="6801889" cy="762000"/>
            </a:xfrm>
          </p:grpSpPr>
          <p:pic>
            <p:nvPicPr>
              <p:cNvPr id="40" name="Picture 4" descr="C:\Users\user\Pictures\DrCapture\2020-11-10\BoxArea000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22" y="9913440"/>
                <a:ext cx="5832810" cy="76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텍스트 상자 2"/>
              <p:cNvSpPr txBox="1">
                <a:spLocks noChangeArrowheads="1"/>
              </p:cNvSpPr>
              <p:nvPr/>
            </p:nvSpPr>
            <p:spPr bwMode="auto">
              <a:xfrm>
                <a:off x="5292841" y="10264902"/>
                <a:ext cx="1617170" cy="2667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 latinLnBrk="1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400" b="1" kern="100" dirty="0" smtClean="0">
                    <a:effectLst/>
                    <a:latin typeface="Arial Unicode MS"/>
                    <a:ea typeface="맑은 고딕"/>
                    <a:cs typeface="Times New Roman"/>
                  </a:rPr>
                  <a:t>Made in Korea</a:t>
                </a:r>
                <a:endParaRPr lang="ko-KR" sz="1400" kern="100" dirty="0">
                  <a:effectLst/>
                  <a:latin typeface="맑은 고딕"/>
                  <a:ea typeface="맑은 고딕"/>
                  <a:cs typeface="Times New Roman"/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710229" y="6066800"/>
              <a:ext cx="6670902" cy="1200511"/>
              <a:chOff x="710229" y="5922598"/>
              <a:chExt cx="6670902" cy="1200511"/>
            </a:xfrm>
          </p:grpSpPr>
          <p:pic>
            <p:nvPicPr>
              <p:cNvPr id="1026" name="Picture 2" descr="C:\Users\user\Pictures\DrCapture\2020-11-11\BoxArea0000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229" y="5922598"/>
                <a:ext cx="1846232" cy="1008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직사각형 41"/>
              <p:cNvSpPr/>
              <p:nvPr/>
            </p:nvSpPr>
            <p:spPr>
              <a:xfrm>
                <a:off x="2521482" y="5922780"/>
                <a:ext cx="4859649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600" lvl="0" indent="-228600" eaLnBrk="1" latinLnBrk="1" hangingPunct="1">
                  <a:buAutoNum type="arabicPeriod"/>
                  <a:defRPr/>
                </a:pPr>
                <a:r>
                  <a:rPr lang="en-US" altLang="ko-KR" sz="1200" b="1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Washing</a:t>
                </a:r>
                <a:r>
                  <a:rPr lang="en-US" altLang="ko-KR" sz="1200" b="1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: 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It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Arial"/>
                    <a:ea typeface="맑은 고딕" pitchFamily="50" charset="-127"/>
                    <a:cs typeface="Courier New" pitchFamily="49" charset="0"/>
                  </a:rPr>
                  <a:t>’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s a process of washing dirt cleanly. Once the first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lvl="0" eaLnBrk="1" latinLnBrk="1" hangingPunct="1"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 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washing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is finished with high-pressure clean water in the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lvl="0" eaLnBrk="1" latinLnBrk="1" hangingPunct="1"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 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Ginseng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washing machine, the microscopic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vibration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of the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lvl="0" eaLnBrk="1" latinLnBrk="1" hangingPunct="1"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 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ultrasonic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Ginseng cleaner removes all the remaining dirt in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lvl="0" eaLnBrk="1" latinLnBrk="1" hangingPunct="1"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 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the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gap between Ginseng.</a:t>
                </a:r>
                <a:r>
                  <a:rPr lang="ko-KR" altLang="ko-KR" sz="1200" kern="0" dirty="0">
                    <a:solidFill>
                      <a:sysClr val="windowText" lastClr="000000"/>
                    </a:solidFill>
                    <a:latin typeface="굴림" pitchFamily="50" charset="-127"/>
                    <a:cs typeface="굴림" pitchFamily="50" charset="-127"/>
                  </a:rPr>
                  <a:t> </a:t>
                </a:r>
              </a:p>
              <a:p>
                <a:pPr fontAlgn="base"/>
                <a:endParaRPr lang="ko-KR" altLang="ko-KR" sz="1200" dirty="0"/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756210" y="7335179"/>
              <a:ext cx="6659900" cy="963931"/>
              <a:chOff x="756210" y="7191159"/>
              <a:chExt cx="6659900" cy="963931"/>
            </a:xfrm>
          </p:grpSpPr>
          <p:sp>
            <p:nvSpPr>
              <p:cNvPr id="47" name="직사각형 46"/>
              <p:cNvSpPr/>
              <p:nvPr/>
            </p:nvSpPr>
            <p:spPr>
              <a:xfrm>
                <a:off x="2556461" y="7219142"/>
                <a:ext cx="485964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eaLnBrk="1" latinLnBrk="1" hangingPunct="1">
                  <a:defRPr/>
                </a:pPr>
                <a:r>
                  <a:rPr lang="en-US" altLang="ko-KR" sz="1200" b="1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2. Steaming</a:t>
                </a:r>
                <a:r>
                  <a:rPr lang="en-US" altLang="ko-KR" sz="1200" b="1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:  </a:t>
                </a: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Washed Ginseng is steamed in the steaming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lvl="0" eaLnBrk="1" latinLnBrk="1" hangingPunct="1"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machine </a:t>
                </a: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and the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color of red ginseng gradually is made during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lvl="0" eaLnBrk="1" latinLnBrk="1" hangingPunct="1"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the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process of steaming.</a:t>
                </a:r>
                <a:r>
                  <a:rPr lang="ko-KR" altLang="ko-KR" sz="600" kern="0" dirty="0">
                    <a:solidFill>
                      <a:sysClr val="windowText" lastClr="000000"/>
                    </a:solidFill>
                    <a:latin typeface="굴림" pitchFamily="50" charset="-127"/>
                    <a:cs typeface="굴림" pitchFamily="50" charset="-127"/>
                  </a:rPr>
                  <a:t> </a:t>
                </a:r>
                <a:endParaRPr lang="ko-KR" altLang="ko-KR" sz="1800" kern="0" dirty="0">
                  <a:solidFill>
                    <a:sysClr val="windowText" lastClr="000000"/>
                  </a:solidFill>
                  <a:latin typeface="굴림" pitchFamily="50" charset="-127"/>
                  <a:cs typeface="굴림" pitchFamily="50" charset="-127"/>
                </a:endParaRPr>
              </a:p>
              <a:p>
                <a:pPr fontAlgn="base"/>
                <a:endParaRPr lang="ko-KR" altLang="ko-KR" sz="1200" dirty="0"/>
              </a:p>
            </p:txBody>
          </p:sp>
          <p:pic>
            <p:nvPicPr>
              <p:cNvPr id="1027" name="Picture 3" descr="C:\Users\user\Pictures\DrCapture\2020-11-11\BoxArea0001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210" y="7191159"/>
                <a:ext cx="1765271" cy="9639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그룹 4"/>
            <p:cNvGrpSpPr/>
            <p:nvPr/>
          </p:nvGrpSpPr>
          <p:grpSpPr>
            <a:xfrm>
              <a:off x="756211" y="8559350"/>
              <a:ext cx="6659900" cy="963930"/>
              <a:chOff x="756211" y="8415330"/>
              <a:chExt cx="6659900" cy="963930"/>
            </a:xfrm>
          </p:grpSpPr>
          <p:sp>
            <p:nvSpPr>
              <p:cNvPr id="50" name="직사각형 49"/>
              <p:cNvSpPr/>
              <p:nvPr/>
            </p:nvSpPr>
            <p:spPr>
              <a:xfrm>
                <a:off x="2556462" y="8443312"/>
                <a:ext cx="485964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kern="0" dirty="0" smtClean="0">
                    <a:solidFill>
                      <a:sysClr val="windowText" lastClr="000000"/>
                    </a:solidFill>
                  </a:rPr>
                  <a:t>3. Sun </a:t>
                </a:r>
                <a:r>
                  <a:rPr kumimoji="0" lang="en-US" altLang="ko-KR" sz="1200" b="1" kern="0" dirty="0">
                    <a:solidFill>
                      <a:sysClr val="windowText" lastClr="000000"/>
                    </a:solidFill>
                  </a:rPr>
                  <a:t>drying</a:t>
                </a:r>
                <a:r>
                  <a:rPr kumimoji="0" lang="en-US" altLang="ko-KR" sz="1200" kern="0" dirty="0">
                    <a:solidFill>
                      <a:sysClr val="windowText" lastClr="000000"/>
                    </a:solidFill>
                  </a:rPr>
                  <a:t>: Steamed Ginseng will be dried using the traditional </a:t>
                </a:r>
                <a:endParaRPr kumimoji="0" lang="en-US" altLang="ko-KR" sz="1200" kern="0" dirty="0" smtClean="0">
                  <a:solidFill>
                    <a:sysClr val="windowText" lastClr="000000"/>
                  </a:solidFill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kern="0" dirty="0">
                    <a:solidFill>
                      <a:sysClr val="windowText" lastClr="000000"/>
                    </a:solidFill>
                  </a:rPr>
                  <a:t> </a:t>
                </a:r>
                <a:r>
                  <a:rPr kumimoji="0" lang="en-US" altLang="ko-KR" sz="1200" kern="0" dirty="0" smtClean="0">
                    <a:solidFill>
                      <a:sysClr val="windowText" lastClr="000000"/>
                    </a:solidFill>
                  </a:rPr>
                  <a:t>   way </a:t>
                </a:r>
                <a:r>
                  <a:rPr kumimoji="0" lang="en-US" altLang="ko-KR" sz="1200" kern="0" dirty="0">
                    <a:solidFill>
                      <a:sysClr val="windowText" lastClr="000000"/>
                    </a:solidFill>
                  </a:rPr>
                  <a:t>of sunlight and wind for about 15 days. </a:t>
                </a:r>
                <a:endParaRPr kumimoji="0" lang="ko-KR" altLang="ko-KR" sz="1200" kern="0" dirty="0">
                  <a:solidFill>
                    <a:sysClr val="windowText" lastClr="000000"/>
                  </a:solidFill>
                </a:endParaRPr>
              </a:p>
              <a:p>
                <a:pPr fontAlgn="base"/>
                <a:endParaRPr lang="ko-KR" altLang="ko-KR" sz="1200" dirty="0"/>
              </a:p>
            </p:txBody>
          </p:sp>
          <p:pic>
            <p:nvPicPr>
              <p:cNvPr id="1028" name="Picture 4" descr="C:\Users\user\Pictures\DrCapture\2020-11-11\BoxArea0002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211" y="8415330"/>
                <a:ext cx="1765270" cy="963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" y="594040"/>
            <a:ext cx="7416111" cy="10081400"/>
            <a:chOff x="1" y="594040"/>
            <a:chExt cx="7416111" cy="10081400"/>
          </a:xfrm>
        </p:grpSpPr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직사각형 42"/>
            <p:cNvSpPr/>
            <p:nvPr/>
          </p:nvSpPr>
          <p:spPr>
            <a:xfrm>
              <a:off x="828443" y="5850770"/>
              <a:ext cx="63413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ko-KR" sz="1400" b="1" dirty="0"/>
                <a:t>◆ </a:t>
              </a:r>
              <a:r>
                <a:rPr lang="ko-KR" altLang="ko-KR" sz="1400" b="1" dirty="0" smtClean="0"/>
                <a:t>Ginseng </a:t>
              </a:r>
              <a:r>
                <a:rPr lang="ko-KR" altLang="ko-KR" sz="1400" b="1" dirty="0"/>
                <a:t>and Red Ginseng consumption by use per a LGACF</a:t>
              </a:r>
            </a:p>
            <a:p>
              <a:pPr fontAlgn="base"/>
              <a:r>
                <a:rPr lang="en-US" altLang="ko-KR" sz="1400" b="1" dirty="0"/>
                <a:t> </a:t>
              </a:r>
              <a:endParaRPr lang="ko-KR" altLang="ko-KR" sz="1400" b="1" dirty="0"/>
            </a:p>
          </p:txBody>
        </p:sp>
        <p:pic>
          <p:nvPicPr>
            <p:cNvPr id="45" name="그림 44" descr="EMB00018b58be6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291" y="6282830"/>
              <a:ext cx="5500737" cy="33708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" name="그룹 45"/>
            <p:cNvGrpSpPr/>
            <p:nvPr/>
          </p:nvGrpSpPr>
          <p:grpSpPr>
            <a:xfrm>
              <a:off x="108122" y="9913440"/>
              <a:ext cx="6801889" cy="762000"/>
              <a:chOff x="108122" y="9913440"/>
              <a:chExt cx="6801889" cy="762000"/>
            </a:xfrm>
          </p:grpSpPr>
          <p:pic>
            <p:nvPicPr>
              <p:cNvPr id="47" name="Picture 4" descr="C:\Users\user\Pictures\DrCapture\2020-11-10\BoxArea000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22" y="9913440"/>
                <a:ext cx="5832810" cy="76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텍스트 상자 2"/>
              <p:cNvSpPr txBox="1">
                <a:spLocks noChangeArrowheads="1"/>
              </p:cNvSpPr>
              <p:nvPr/>
            </p:nvSpPr>
            <p:spPr bwMode="auto">
              <a:xfrm>
                <a:off x="5292841" y="10264902"/>
                <a:ext cx="1617170" cy="2667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just" latinLnBrk="1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400" b="1" kern="100" dirty="0" smtClean="0">
                    <a:effectLst/>
                    <a:latin typeface="Arial Unicode MS"/>
                    <a:ea typeface="맑은 고딕"/>
                    <a:cs typeface="Times New Roman"/>
                  </a:rPr>
                  <a:t>Made in Korea</a:t>
                </a:r>
                <a:endParaRPr lang="ko-KR" sz="1400" kern="100" dirty="0">
                  <a:effectLst/>
                  <a:latin typeface="맑은 고딕"/>
                  <a:ea typeface="맑은 고딕"/>
                  <a:cs typeface="Times New Roman"/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684201" y="738060"/>
              <a:ext cx="6731910" cy="1017422"/>
              <a:chOff x="684201" y="738060"/>
              <a:chExt cx="6731910" cy="1017422"/>
            </a:xfrm>
          </p:grpSpPr>
          <p:sp>
            <p:nvSpPr>
              <p:cNvPr id="50" name="직사각형 49"/>
              <p:cNvSpPr/>
              <p:nvPr/>
            </p:nvSpPr>
            <p:spPr>
              <a:xfrm>
                <a:off x="2556462" y="739819"/>
                <a:ext cx="485964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200" b="1" kern="0" dirty="0" smtClean="0">
                    <a:solidFill>
                      <a:sysClr val="windowText" lastClr="000000"/>
                    </a:solidFill>
                  </a:rPr>
                  <a:t>4. </a:t>
                </a:r>
                <a:r>
                  <a:rPr lang="en-US" altLang="ko-KR" sz="1200" b="1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Shaping: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The shape of Red Ginseng is made by the process of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shaping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. Prior to shaping, thin roots and branches attached to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the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main roots are removed and the shape of Red Ginseng is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finally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made through shaping.</a:t>
                </a:r>
                <a:r>
                  <a:rPr lang="ko-KR" altLang="ko-KR" sz="600" kern="0" dirty="0">
                    <a:solidFill>
                      <a:sysClr val="windowText" lastClr="000000"/>
                    </a:solidFill>
                    <a:latin typeface="굴림" pitchFamily="50" charset="-127"/>
                    <a:cs typeface="굴림" pitchFamily="50" charset="-127"/>
                  </a:rPr>
                  <a:t> </a:t>
                </a:r>
                <a:endParaRPr kumimoji="0" lang="ko-KR" altLang="ko-KR" sz="1200" kern="0" dirty="0">
                  <a:solidFill>
                    <a:sysClr val="windowText" lastClr="000000"/>
                  </a:solidFill>
                </a:endParaRPr>
              </a:p>
              <a:p>
                <a:pPr fontAlgn="base"/>
                <a:endParaRPr lang="ko-KR" altLang="ko-KR" sz="1200" dirty="0"/>
              </a:p>
            </p:txBody>
          </p:sp>
          <p:pic>
            <p:nvPicPr>
              <p:cNvPr id="2050" name="Picture 2" descr="C:\Users\user\Pictures\DrCapture\2020-11-11\BoxArea0003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201" y="738060"/>
                <a:ext cx="1846232" cy="1008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그룹 3"/>
            <p:cNvGrpSpPr/>
            <p:nvPr/>
          </p:nvGrpSpPr>
          <p:grpSpPr>
            <a:xfrm>
              <a:off x="756211" y="2107785"/>
              <a:ext cx="6659900" cy="1015887"/>
              <a:chOff x="756211" y="2107785"/>
              <a:chExt cx="6659900" cy="1015887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2556462" y="2108009"/>
                <a:ext cx="485964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200" b="1" kern="0" dirty="0" smtClean="0">
                    <a:solidFill>
                      <a:sysClr val="windowText" lastClr="000000"/>
                    </a:solidFill>
                  </a:rPr>
                  <a:t>5. </a:t>
                </a:r>
                <a:r>
                  <a:rPr lang="en-US" altLang="ko-KR" sz="1200" b="1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Selection: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The shaped Red Ginseng is classified through three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stages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of Red Ginseng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Arial"/>
                    <a:ea typeface="맑은 고딕" pitchFamily="50" charset="-127"/>
                    <a:cs typeface="Courier New" pitchFamily="49" charset="0"/>
                  </a:rPr>
                  <a:t>’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s internal structure, weight,</a:t>
                </a: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and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appearance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such color, crack, shape and divided into root </a:t>
                </a:r>
                <a:endParaRPr lang="en-US" altLang="ko-KR" sz="1200" kern="0" dirty="0" smtClean="0">
                  <a:solidFill>
                    <a:srgbClr val="222222"/>
                  </a:solidFill>
                  <a:latin typeface="맑은 고딕" pitchFamily="50" charset="-127"/>
                  <a:ea typeface="맑은 고딕" pitchFamily="50" charset="-127"/>
                  <a:cs typeface="Courier New" pitchFamily="49" charset="0"/>
                </a:endParaRPr>
              </a:p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</a:t>
                </a:r>
                <a:r>
                  <a:rPr lang="en-US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  </a:t>
                </a:r>
                <a:r>
                  <a:rPr lang="ko-KR" altLang="ko-KR" sz="1200" kern="0" dirty="0" smtClean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ginseng </a:t>
                </a:r>
                <a:r>
                  <a:rPr lang="ko-KR" altLang="ko-KR" sz="1200" kern="0" dirty="0">
                    <a:solidFill>
                      <a:srgbClr val="222222"/>
                    </a:solidFill>
                    <a:latin typeface="맑은 고딕" pitchFamily="50" charset="-127"/>
                    <a:ea typeface="맑은 고딕" pitchFamily="50" charset="-127"/>
                    <a:cs typeface="Courier New" pitchFamily="49" charset="0"/>
                  </a:rPr>
                  <a:t>suitable for the grade.</a:t>
                </a:r>
                <a:r>
                  <a:rPr lang="ko-KR" altLang="ko-KR" sz="600" kern="0" dirty="0">
                    <a:solidFill>
                      <a:sysClr val="windowText" lastClr="000000"/>
                    </a:solidFill>
                    <a:latin typeface="굴림" pitchFamily="50" charset="-127"/>
                    <a:cs typeface="굴림" pitchFamily="50" charset="-127"/>
                  </a:rPr>
                  <a:t> </a:t>
                </a:r>
                <a:endParaRPr lang="ko-KR" altLang="ko-KR" sz="1800" kern="0" dirty="0">
                  <a:solidFill>
                    <a:sysClr val="windowText" lastClr="000000"/>
                  </a:solidFill>
                  <a:latin typeface="굴림" pitchFamily="50" charset="-127"/>
                  <a:cs typeface="굴림" pitchFamily="50" charset="-127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ko-KR" sz="1200" dirty="0"/>
              </a:p>
            </p:txBody>
          </p:sp>
          <p:pic>
            <p:nvPicPr>
              <p:cNvPr id="2051" name="Picture 3" descr="C:\Users\user\Pictures\DrCapture\2020-11-11\BoxArea0004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211" y="2107785"/>
                <a:ext cx="1774222" cy="968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그룹 5"/>
            <p:cNvGrpSpPr/>
            <p:nvPr/>
          </p:nvGrpSpPr>
          <p:grpSpPr>
            <a:xfrm>
              <a:off x="756210" y="3330420"/>
              <a:ext cx="6659901" cy="983032"/>
              <a:chOff x="756210" y="3330420"/>
              <a:chExt cx="6659901" cy="983032"/>
            </a:xfrm>
          </p:grpSpPr>
          <p:sp>
            <p:nvSpPr>
              <p:cNvPr id="59" name="직사각형 58"/>
              <p:cNvSpPr/>
              <p:nvPr/>
            </p:nvSpPr>
            <p:spPr>
              <a:xfrm>
                <a:off x="2556462" y="3394907"/>
                <a:ext cx="485964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200" b="1" kern="0" dirty="0" smtClean="0">
                    <a:solidFill>
                      <a:sysClr val="windowText" lastClr="000000"/>
                    </a:solidFill>
                  </a:rPr>
                  <a:t>6. </a:t>
                </a:r>
                <a:r>
                  <a:rPr lang="en-US" altLang="ko-KR" sz="1200" b="1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Compression: </a:t>
                </a:r>
                <a:r>
                  <a:rPr lang="en-US" altLang="ko-KR" sz="1200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Selected Red Ginseng is compressed by the </a:t>
                </a:r>
                <a:endParaRPr lang="en-US" altLang="ko-KR" sz="1200" kern="0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ko-KR" sz="1200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 </a:t>
                </a:r>
                <a:r>
                  <a:rPr lang="en-US" altLang="ko-KR" sz="1200" kern="0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  compression </a:t>
                </a:r>
                <a:r>
                  <a:rPr lang="en-US" altLang="ko-KR" sz="1200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machine for packaging. </a:t>
                </a:r>
                <a:endParaRPr lang="en-US" altLang="ko-KR" sz="1200" kern="0" dirty="0">
                  <a:solidFill>
                    <a:sysClr val="windowText" lastClr="000000"/>
                  </a:solidFill>
                  <a:latin typeface="굴림" pitchFamily="50" charset="-127"/>
                  <a:cs typeface="굴림" pitchFamily="50" charset="-127"/>
                </a:endParaRPr>
              </a:p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ko-KR" sz="1200" dirty="0"/>
              </a:p>
            </p:txBody>
          </p:sp>
          <p:pic>
            <p:nvPicPr>
              <p:cNvPr id="5" name="Picture 4" descr="C:\Users\user\Pictures\DrCapture\2020-11-11\BoxArea0005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210" y="3330420"/>
                <a:ext cx="1800251" cy="9830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그룹 6"/>
            <p:cNvGrpSpPr/>
            <p:nvPr/>
          </p:nvGrpSpPr>
          <p:grpSpPr>
            <a:xfrm>
              <a:off x="820621" y="4626600"/>
              <a:ext cx="6595491" cy="1080150"/>
              <a:chOff x="820621" y="4626600"/>
              <a:chExt cx="6595491" cy="1080150"/>
            </a:xfrm>
          </p:grpSpPr>
          <p:sp>
            <p:nvSpPr>
              <p:cNvPr id="64" name="직사각형 63"/>
              <p:cNvSpPr/>
              <p:nvPr/>
            </p:nvSpPr>
            <p:spPr>
              <a:xfrm>
                <a:off x="2556463" y="4691087"/>
                <a:ext cx="485964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200" b="1" kern="0" dirty="0" smtClean="0">
                    <a:solidFill>
                      <a:sysClr val="windowText" lastClr="000000"/>
                    </a:solidFill>
                  </a:rPr>
                  <a:t>7. </a:t>
                </a:r>
                <a:r>
                  <a:rPr lang="en-US" altLang="ko-KR" sz="1200" b="1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Packing: </a:t>
                </a:r>
                <a:r>
                  <a:rPr lang="en-US" altLang="ko-KR" sz="1200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After packaging in a wooden box which </a:t>
                </a:r>
                <a:r>
                  <a:rPr lang="en-US" altLang="ko-KR" sz="1200" kern="0" dirty="0" err="1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Hanji</a:t>
                </a:r>
                <a:r>
                  <a:rPr lang="en-US" altLang="ko-KR" sz="1200" kern="0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 (Korean traditional paper) is laid and packed again in a plastic film in the form of wooden box, and vacuum-packed, and finally put in a can. </a:t>
                </a:r>
                <a:endParaRPr lang="en-US" altLang="ko-KR" sz="1200" kern="0" dirty="0">
                  <a:solidFill>
                    <a:sysClr val="windowText" lastClr="000000"/>
                  </a:solidFill>
                  <a:latin typeface="굴림" pitchFamily="50" charset="-127"/>
                  <a:cs typeface="굴림" pitchFamily="50" charset="-127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ko-KR" sz="1200" kern="0" dirty="0">
                  <a:solidFill>
                    <a:sysClr val="windowText" lastClr="000000"/>
                  </a:solidFill>
                  <a:latin typeface="굴림" pitchFamily="50" charset="-127"/>
                  <a:cs typeface="굴림" pitchFamily="50" charset="-127"/>
                </a:endParaRPr>
              </a:p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ko-KR" sz="1200" dirty="0"/>
              </a:p>
            </p:txBody>
          </p:sp>
          <p:pic>
            <p:nvPicPr>
              <p:cNvPr id="2053" name="Picture 5" descr="C:\Users\user\Pictures\DrCapture\2020-11-11\BoxArea0006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621" y="4626600"/>
                <a:ext cx="1709812" cy="9336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그룹 30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" y="-125345"/>
            <a:ext cx="7237317" cy="9670606"/>
            <a:chOff x="1" y="-125345"/>
            <a:chExt cx="7237317" cy="9670606"/>
          </a:xfrm>
        </p:grpSpPr>
        <p:sp>
          <p:nvSpPr>
            <p:cNvPr id="3133" name="Rectangle 4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4" name="Rectangle 4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5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6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7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8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9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0" name="Rectangle 11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1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2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3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4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5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6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7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8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9" name="Rectangle 4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0" name="Rectangle 6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1" name="Rectangle 8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2" name="Rectangle 10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7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719004" y="836500"/>
              <a:ext cx="5953874" cy="261610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ko-KR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바탕" pitchFamily="18" charset="-127"/>
                </a:rPr>
                <a:t>◆</a:t>
              </a:r>
              <a:r>
                <a:rPr kumimoji="1" lang="ko-KR" altLang="ko-KR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kumimoji="1" lang="en-US" altLang="ko-KR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kumimoji="1" lang="ko-KR" altLang="ko-KR" sz="1400" b="1" i="0" u="none" strike="noStrike" cap="none" normalizeH="0" baseline="0" dirty="0" smtClean="0">
                  <a:ln>
                    <a:noFill/>
                  </a:ln>
                  <a:solidFill>
                    <a:srgbClr val="222222"/>
                  </a:solidFill>
                  <a:effectLst/>
                  <a:latin typeface="inherit" charset="0"/>
                  <a:ea typeface="inherit" charset="0"/>
                  <a:cs typeface="Courier New" pitchFamily="49" charset="0"/>
                </a:rPr>
                <a:t>Amount of Ginseng and red ginseng consumption per a LGACF</a:t>
              </a:r>
              <a:r>
                <a:rPr kumimoji="1" lang="ko-KR" altLang="ko-KR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cs typeface="굴림" pitchFamily="50" charset="-127"/>
                </a:rPr>
                <a:t> </a:t>
              </a:r>
            </a:p>
          </p:txBody>
        </p:sp>
        <p:pic>
          <p:nvPicPr>
            <p:cNvPr id="29" name="그림 28" descr="EMB00018b58be71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51" y="1308051"/>
              <a:ext cx="5689435" cy="26704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직사각형 29"/>
            <p:cNvSpPr/>
            <p:nvPr/>
          </p:nvSpPr>
          <p:spPr>
            <a:xfrm>
              <a:off x="792100" y="4410570"/>
              <a:ext cx="64450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ko-KR" altLang="ko-KR" sz="1200" b="1" dirty="0"/>
                <a:t>◆ </a:t>
              </a:r>
              <a:r>
                <a:rPr lang="ko-KR" altLang="ko-KR" sz="1200" b="1" dirty="0" smtClean="0"/>
                <a:t>Securing </a:t>
              </a:r>
              <a:r>
                <a:rPr lang="ko-KR" altLang="ko-KR" sz="1200" b="1" dirty="0"/>
                <a:t>Red Ginseng and Ginseng that clearly show the origin and root age </a:t>
              </a:r>
              <a:endParaRPr lang="en-US" altLang="ko-KR" sz="1200" b="1" dirty="0" smtClean="0"/>
            </a:p>
            <a:p>
              <a:pPr fontAlgn="base"/>
              <a:r>
                <a:rPr lang="en-US" altLang="ko-KR" sz="1200" b="1" dirty="0"/>
                <a:t> </a:t>
              </a:r>
              <a:r>
                <a:rPr lang="en-US" altLang="ko-KR" sz="1200" b="1" dirty="0" smtClean="0"/>
                <a:t>    </a:t>
              </a:r>
              <a:r>
                <a:rPr lang="ko-KR" altLang="ko-KR" sz="1200" b="1" dirty="0" smtClean="0"/>
                <a:t>confirmation </a:t>
              </a:r>
              <a:r>
                <a:rPr lang="ko-KR" altLang="ko-KR" sz="1200" b="1" dirty="0"/>
                <a:t>is made </a:t>
              </a:r>
              <a:r>
                <a:rPr lang="ko-KR" altLang="ko-KR" sz="1200" b="1" dirty="0" smtClean="0"/>
                <a:t>through</a:t>
              </a:r>
              <a:r>
                <a:rPr lang="en-US" altLang="ko-KR" sz="1200" b="1" dirty="0" smtClean="0"/>
                <a:t> </a:t>
              </a:r>
              <a:r>
                <a:rPr lang="ko-KR" altLang="ko-KR" sz="1200" b="1" dirty="0" smtClean="0"/>
                <a:t> </a:t>
              </a:r>
              <a:r>
                <a:rPr lang="ko-KR" altLang="ko-KR" sz="1200" b="1" dirty="0"/>
                <a:t>or direct purchase.</a:t>
              </a:r>
            </a:p>
            <a:p>
              <a:r>
                <a:rPr lang="en-US" altLang="ko-KR" sz="1200" b="1" dirty="0" smtClean="0"/>
                <a:t>    </a:t>
              </a:r>
              <a:r>
                <a:rPr lang="ko-KR" altLang="ko-KR" sz="1200" b="1" dirty="0" smtClean="0"/>
                <a:t>Therefore</a:t>
              </a:r>
              <a:r>
                <a:rPr lang="ko-KR" altLang="ko-KR" sz="1200" b="1" dirty="0"/>
                <a:t>, there is no problem in purchasing raw materials with confirmed origin </a:t>
              </a:r>
              <a:endParaRPr lang="en-US" altLang="ko-KR" sz="1200" b="1" dirty="0" smtClean="0"/>
            </a:p>
            <a:p>
              <a:r>
                <a:rPr lang="en-US" altLang="ko-KR" sz="1200" b="1" dirty="0"/>
                <a:t> </a:t>
              </a:r>
              <a:r>
                <a:rPr lang="en-US" altLang="ko-KR" sz="1200" b="1" dirty="0" smtClean="0"/>
                <a:t>   </a:t>
              </a:r>
              <a:r>
                <a:rPr lang="ko-KR" altLang="ko-KR" sz="1200" b="1" dirty="0" smtClean="0"/>
                <a:t>and </a:t>
              </a:r>
              <a:r>
                <a:rPr lang="en-US" altLang="ko-KR" sz="1200" b="1" dirty="0" smtClean="0"/>
                <a:t> </a:t>
              </a:r>
              <a:r>
                <a:rPr lang="ko-KR" altLang="ko-KR" sz="1200" b="1" dirty="0" smtClean="0"/>
                <a:t>root </a:t>
              </a:r>
              <a:r>
                <a:rPr lang="ko-KR" altLang="ko-KR" sz="1200" b="1" dirty="0"/>
                <a:t>age through a </a:t>
              </a:r>
              <a:r>
                <a:rPr lang="ko-KR" altLang="ko-KR" sz="1200" b="1" dirty="0" smtClean="0"/>
                <a:t>contract </a:t>
              </a:r>
              <a:r>
                <a:rPr lang="ko-KR" altLang="ko-KR" sz="1200" b="1" dirty="0"/>
                <a:t>with individual LGACF</a:t>
              </a:r>
              <a:endParaRPr lang="ko-KR" altLang="en-US" sz="1200" b="1" dirty="0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792307" y="5451833"/>
              <a:ext cx="6445011" cy="409342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800" b="1" dirty="0" smtClean="0">
                  <a:solidFill>
                    <a:srgbClr val="FF0000"/>
                  </a:solidFill>
                  <a:latin typeface="휴먼둥근헤드라인" pitchFamily="18" charset="-127"/>
                  <a:ea typeface="휴먼둥근헤드라인" pitchFamily="18" charset="-127"/>
                </a:rPr>
                <a:t>COVID-19 : preventive </a:t>
              </a:r>
              <a:r>
                <a:rPr lang="en-US" altLang="ko-KR" sz="1800" b="1" dirty="0">
                  <a:solidFill>
                    <a:srgbClr val="FF0000"/>
                  </a:solidFill>
                  <a:latin typeface="휴먼둥근헤드라인" pitchFamily="18" charset="-127"/>
                  <a:ea typeface="휴먼둥근헤드라인" pitchFamily="18" charset="-127"/>
                </a:rPr>
                <a:t>effect </a:t>
              </a:r>
              <a:endParaRPr lang="en-US" altLang="ko-KR" sz="1800" b="1" dirty="0" smtClean="0">
                <a:solidFill>
                  <a:srgbClr val="FF0000"/>
                </a:solidFill>
                <a:latin typeface="휴먼둥근헤드라인" pitchFamily="18" charset="-127"/>
                <a:ea typeface="휴먼둥근헤드라인" pitchFamily="18" charset="-127"/>
              </a:endParaRPr>
            </a:p>
            <a:p>
              <a:pPr algn="ctr"/>
              <a:endParaRPr lang="en-US" altLang="ko-KR" sz="1800" b="1" dirty="0" smtClean="0">
                <a:solidFill>
                  <a:srgbClr val="FF0000"/>
                </a:solidFill>
              </a:endParaRPr>
            </a:p>
            <a:p>
              <a:r>
                <a:rPr lang="ko-KR" altLang="ko-KR" sz="1400" b="1" dirty="0" smtClean="0">
                  <a:solidFill>
                    <a:srgbClr val="FF0000"/>
                  </a:solidFill>
                </a:rPr>
                <a:t>◆ </a:t>
              </a:r>
              <a:r>
                <a:rPr lang="en-US" altLang="ko-KR" sz="1400" dirty="0">
                  <a:solidFill>
                    <a:srgbClr val="FF0000"/>
                  </a:solidFill>
                </a:rPr>
                <a:t>In the process of steaming to the red ginseng, the toxins of the raw ginseng </a:t>
              </a:r>
              <a:endParaRPr lang="en-US" altLang="ko-KR" sz="1400" dirty="0" smtClean="0">
                <a:solidFill>
                  <a:srgbClr val="FF0000"/>
                </a:solidFill>
              </a:endParaRPr>
            </a:p>
            <a:p>
              <a:r>
                <a:rPr lang="en-US" altLang="ko-KR" sz="1400" dirty="0">
                  <a:solidFill>
                    <a:srgbClr val="FF0000"/>
                  </a:solidFill>
                </a:rPr>
                <a:t> 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   (Ginseng</a:t>
              </a:r>
              <a:r>
                <a:rPr lang="en-US" altLang="ko-KR" sz="1400" dirty="0">
                  <a:solidFill>
                    <a:srgbClr val="FF0000"/>
                  </a:solidFill>
                </a:rPr>
                <a:t>) 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 are removed.</a:t>
              </a:r>
            </a:p>
            <a:p>
              <a:endParaRPr lang="en-US" altLang="ko-KR" sz="1400" dirty="0" smtClean="0">
                <a:solidFill>
                  <a:srgbClr val="FF0000"/>
                </a:solidFill>
              </a:endParaRPr>
            </a:p>
            <a:p>
              <a:r>
                <a:rPr lang="ko-KR" altLang="ko-KR" sz="1400" b="1" dirty="0">
                  <a:solidFill>
                    <a:srgbClr val="FF0000"/>
                  </a:solidFill>
                </a:rPr>
                <a:t>◆ </a:t>
              </a:r>
              <a:r>
                <a:rPr lang="en-US" altLang="ko-KR" sz="1400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Red </a:t>
              </a:r>
              <a:r>
                <a:rPr lang="en-US" altLang="ko-KR" sz="1400" dirty="0">
                  <a:solidFill>
                    <a:srgbClr val="FF0000"/>
                  </a:solidFill>
                </a:rPr>
                <a:t>ginseng contains </a:t>
              </a:r>
              <a:r>
                <a:rPr lang="en-US" altLang="ko-KR" sz="1400" dirty="0" err="1" smtClean="0">
                  <a:solidFill>
                    <a:srgbClr val="FF0000"/>
                  </a:solidFill>
                </a:rPr>
                <a:t>saponin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 (</a:t>
              </a:r>
              <a:r>
                <a:rPr lang="en-US" altLang="ko-KR" sz="1400" dirty="0" err="1" smtClean="0">
                  <a:solidFill>
                    <a:srgbClr val="FF0000"/>
                  </a:solidFill>
                </a:rPr>
                <a:t>ginsenoside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), </a:t>
              </a:r>
              <a:r>
                <a:rPr lang="en-US" altLang="ko-KR" sz="1400" dirty="0">
                  <a:solidFill>
                    <a:srgbClr val="FF0000"/>
                  </a:solidFill>
                </a:rPr>
                <a:t>amino acids, 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antioxidants</a:t>
              </a:r>
              <a:r>
                <a:rPr lang="en-US" altLang="ko-KR" sz="1400" dirty="0">
                  <a:solidFill>
                    <a:srgbClr val="FF0000"/>
                  </a:solidFill>
                </a:rPr>
                <a:t>, </a:t>
              </a:r>
              <a:endParaRPr lang="en-US" altLang="ko-KR" sz="1400" dirty="0" smtClean="0">
                <a:solidFill>
                  <a:srgbClr val="FF0000"/>
                </a:solidFill>
              </a:endParaRPr>
            </a:p>
            <a:p>
              <a:r>
                <a:rPr lang="en-US" altLang="ko-KR" sz="1400" dirty="0">
                  <a:solidFill>
                    <a:srgbClr val="FF0000"/>
                  </a:solidFill>
                </a:rPr>
                <a:t> 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     </a:t>
              </a:r>
              <a:r>
                <a:rPr lang="en-US" altLang="ko-KR" sz="1400" dirty="0" err="1" smtClean="0">
                  <a:solidFill>
                    <a:srgbClr val="FF0000"/>
                  </a:solidFill>
                </a:rPr>
                <a:t>maltol</a:t>
              </a:r>
              <a:r>
                <a:rPr lang="en-US" altLang="ko-KR" sz="1400" dirty="0">
                  <a:solidFill>
                    <a:srgbClr val="FF0000"/>
                  </a:solidFill>
                </a:rPr>
                <a:t>, and 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organic </a:t>
              </a:r>
              <a:r>
                <a:rPr lang="en-US" altLang="ko-KR" sz="1400" dirty="0">
                  <a:solidFill>
                    <a:srgbClr val="FF0000"/>
                  </a:solidFill>
                </a:rPr>
                <a:t>fatty acids, making it the best product for 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overcoming </a:t>
              </a:r>
            </a:p>
            <a:p>
              <a:r>
                <a:rPr lang="en-US" altLang="ko-KR" sz="1400" dirty="0">
                  <a:solidFill>
                    <a:srgbClr val="FF0000"/>
                  </a:solidFill>
                </a:rPr>
                <a:t> 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     covid-19 (</a:t>
              </a:r>
              <a:r>
                <a:rPr lang="en-US" altLang="ko-KR" sz="1400" dirty="0">
                  <a:solidFill>
                    <a:srgbClr val="FF0000"/>
                  </a:solidFill>
                </a:rPr>
                <a:t>improvement of 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 immunity</a:t>
              </a:r>
              <a:r>
                <a:rPr lang="en-US" altLang="ko-KR" sz="1400" dirty="0">
                  <a:solidFill>
                    <a:srgbClr val="FF0000"/>
                  </a:solidFill>
                </a:rPr>
                <a:t>). </a:t>
              </a:r>
              <a:endParaRPr lang="en-US" altLang="ko-KR" sz="1400" dirty="0" smtClean="0">
                <a:solidFill>
                  <a:srgbClr val="FF0000"/>
                </a:solidFill>
              </a:endParaRPr>
            </a:p>
            <a:p>
              <a:endParaRPr lang="en-US" altLang="ko-KR" sz="1400" dirty="0" smtClean="0">
                <a:solidFill>
                  <a:srgbClr val="FF0000"/>
                </a:solidFill>
              </a:endParaRPr>
            </a:p>
            <a:p>
              <a:r>
                <a:rPr lang="ko-KR" altLang="ko-KR" sz="1400" b="1" dirty="0">
                  <a:solidFill>
                    <a:srgbClr val="FF0000"/>
                  </a:solidFill>
                </a:rPr>
                <a:t>◆ </a:t>
              </a:r>
              <a:r>
                <a:rPr lang="en-US" altLang="ko-KR" sz="1400" dirty="0">
                  <a:solidFill>
                    <a:srgbClr val="FF0000"/>
                  </a:solidFill>
                </a:rPr>
                <a:t>Red ginseng is a traditional Korean medicine that has already been loved by </a:t>
              </a:r>
            </a:p>
            <a:p>
              <a:r>
                <a:rPr lang="en-US" altLang="ko-KR" sz="1400" dirty="0">
                  <a:solidFill>
                    <a:srgbClr val="FF0000"/>
                  </a:solidFill>
                </a:rPr>
                <a:t>     the people  for 2,000 years.</a:t>
              </a:r>
            </a:p>
            <a:p>
              <a:r>
                <a:rPr lang="en-US" altLang="ko-KR" sz="1400" dirty="0">
                  <a:solidFill>
                    <a:srgbClr val="FF0000"/>
                  </a:solidFill>
                </a:rPr>
                <a:t/>
              </a:r>
              <a:br>
                <a:rPr lang="en-US" altLang="ko-KR" sz="1400" dirty="0">
                  <a:solidFill>
                    <a:srgbClr val="FF0000"/>
                  </a:solidFill>
                </a:rPr>
              </a:br>
              <a:r>
                <a:rPr lang="ko-KR" altLang="ko-KR" sz="1400" b="1" dirty="0">
                  <a:solidFill>
                    <a:srgbClr val="FF0000"/>
                  </a:solidFill>
                </a:rPr>
                <a:t>◆ </a:t>
              </a:r>
              <a:r>
                <a:rPr lang="en-US" altLang="ko-KR" sz="1400" dirty="0">
                  <a:solidFill>
                    <a:srgbClr val="FF0000"/>
                  </a:solidFill>
                </a:rPr>
                <a:t>Red ginseng concentrates are health functional foods made by concentrating </a:t>
              </a:r>
            </a:p>
            <a:p>
              <a:r>
                <a:rPr lang="en-US" altLang="ko-KR" sz="1400" dirty="0">
                  <a:solidFill>
                    <a:srgbClr val="FF0000"/>
                  </a:solidFill>
                </a:rPr>
                <a:t>     these red ginseng and are well promoted all over the world (World – Wide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)</a:t>
              </a:r>
            </a:p>
            <a:p>
              <a:endParaRPr lang="en-US" altLang="ko-KR" sz="1400" dirty="0" smtClean="0">
                <a:solidFill>
                  <a:srgbClr val="FF0000"/>
                </a:solidFill>
              </a:endParaRPr>
            </a:p>
            <a:p>
              <a:r>
                <a:rPr lang="ko-KR" altLang="ko-KR" sz="1400" b="1" dirty="0">
                  <a:solidFill>
                    <a:srgbClr val="FF0000"/>
                  </a:solidFill>
                </a:rPr>
                <a:t>◆ 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Red </a:t>
              </a:r>
              <a:r>
                <a:rPr lang="en-US" altLang="ko-KR" sz="1400" dirty="0">
                  <a:solidFill>
                    <a:srgbClr val="FF0000"/>
                  </a:solidFill>
                </a:rPr>
                <a:t>ginseng concentrate is the representative food of Korea that the </a:t>
              </a:r>
              <a:endParaRPr lang="en-US" altLang="ko-KR" sz="1400" dirty="0" smtClean="0">
                <a:solidFill>
                  <a:srgbClr val="FF0000"/>
                </a:solidFill>
              </a:endParaRPr>
            </a:p>
            <a:p>
              <a:r>
                <a:rPr lang="en-US" altLang="ko-KR" sz="1400" dirty="0">
                  <a:solidFill>
                    <a:srgbClr val="FF0000"/>
                  </a:solidFill>
                </a:rPr>
                <a:t> </a:t>
              </a:r>
              <a:r>
                <a:rPr lang="en-US" altLang="ko-KR" sz="1400" dirty="0" smtClean="0">
                  <a:solidFill>
                    <a:srgbClr val="FF0000"/>
                  </a:solidFill>
                </a:rPr>
                <a:t>    president </a:t>
              </a:r>
              <a:r>
                <a:rPr lang="en-US" altLang="ko-KR" sz="1400" dirty="0">
                  <a:solidFill>
                    <a:srgbClr val="FF0000"/>
                  </a:solidFill>
                </a:rPr>
                <a:t>of Korea presents most to foreign presidents</a:t>
              </a:r>
              <a:endParaRPr lang="ko-KR" altLang="en-US" sz="1400" b="1" dirty="0">
                <a:solidFill>
                  <a:srgbClr val="FF0000"/>
                </a:solidFill>
              </a:endParaRPr>
            </a:p>
            <a:p>
              <a:endParaRPr lang="ko-KR" alt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225792"/>
              </p:ext>
            </p:extLst>
          </p:nvPr>
        </p:nvGraphicFramePr>
        <p:xfrm>
          <a:off x="900231" y="1988880"/>
          <a:ext cx="6337515" cy="74448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7503"/>
                <a:gridCol w="1267503"/>
                <a:gridCol w="1267503"/>
                <a:gridCol w="1267503"/>
                <a:gridCol w="1267503"/>
              </a:tblGrid>
              <a:tr h="1250225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Concentrate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Cost of Research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Cost of Research Institute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Patent Registration Fee (Incidental cost included)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</a:tr>
              <a:tr h="1250225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Cost of 3 Red Ginseng Concentrate Patent Registration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Development is </a:t>
                      </a:r>
                      <a:endParaRPr lang="en-US" sz="1200" b="1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completed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88,495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88,495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(Overseas is included)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</a:tr>
              <a:tr h="109969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Cost of 3 fermented concentrate research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53,097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88,495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 dirty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35,398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 dirty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176,991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</a:tr>
              <a:tr h="1250225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Types</a:t>
                      </a:r>
                      <a:r>
                        <a:rPr lang="en-US" sz="1400" b="1" kern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of 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 smtClean="0">
                          <a:solidFill>
                            <a:schemeClr val="tx1"/>
                          </a:solidFill>
                          <a:effectLst/>
                        </a:rPr>
                        <a:t>containers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Cost of Design (Outsourcing)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Cost of Molding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(Outsourcing)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Patent Registration Fee (Incidental cost included)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</a:tr>
              <a:tr h="55125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Cap(Push Pull type)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8,850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44,247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8,850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 dirty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61,947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</a:tr>
              <a:tr h="429672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Cap(Lid type)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8,850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44,247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8,850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 dirty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61,947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</a:tr>
              <a:tr h="40670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Blister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8,850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44,247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8,850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 dirty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61,947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</a:tr>
              <a:tr h="632393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No-leftover Tube Container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8,850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44,247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8,850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 dirty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61,947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9E0A1"/>
                    </a:solidFill>
                  </a:tcPr>
                </a:tc>
              </a:tr>
              <a:tr h="44797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400" b="1" kern="0" dirty="0">
                          <a:solidFill>
                            <a:schemeClr val="tx1"/>
                          </a:solidFill>
                          <a:effectLst/>
                        </a:rPr>
                        <a:t>총계</a:t>
                      </a:r>
                      <a:endParaRPr lang="ko-KR" sz="14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88,495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265,483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>
                          <a:solidFill>
                            <a:schemeClr val="tx1"/>
                          </a:solidFill>
                          <a:effectLst/>
                        </a:rPr>
                        <a:t>159,292</a:t>
                      </a:r>
                      <a:endParaRPr lang="ko-KR" sz="1200" b="1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200" b="1" kern="0" dirty="0">
                          <a:solidFill>
                            <a:schemeClr val="tx1"/>
                          </a:solidFill>
                          <a:effectLst/>
                        </a:rPr>
                        <a:t>＄</a:t>
                      </a:r>
                      <a:r>
                        <a:rPr lang="en-US" sz="1200" b="1" kern="0" dirty="0">
                          <a:solidFill>
                            <a:schemeClr val="tx1"/>
                          </a:solidFill>
                          <a:effectLst/>
                        </a:rPr>
                        <a:t>513,274</a:t>
                      </a:r>
                      <a:endParaRPr lang="ko-KR" sz="1200" b="1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1533" marR="41533" marT="11401" marB="11401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851177" y="1093763"/>
            <a:ext cx="2217274" cy="32316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8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Courier New" pitchFamily="49" charset="0"/>
              </a:rPr>
              <a:t>6. </a:t>
            </a:r>
            <a:r>
              <a:rPr lang="en-US" altLang="ko-KR" sz="1800" b="1" dirty="0" smtClean="0">
                <a:solidFill>
                  <a:srgbClr val="222222"/>
                </a:solidFill>
                <a:latin typeface="inherit" charset="0"/>
                <a:ea typeface="맑은 고딕" pitchFamily="50" charset="-127"/>
                <a:cs typeface="Courier New" pitchFamily="49" charset="0"/>
              </a:rPr>
              <a:t>R &amp; D  Contents</a:t>
            </a:r>
            <a:endParaRPr kumimoji="1" lang="ko-KR" altLang="ko-K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cs typeface="굴림" pitchFamily="50" charset="-127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1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직사각형 34"/>
          <p:cNvSpPr/>
          <p:nvPr/>
        </p:nvSpPr>
        <p:spPr>
          <a:xfrm>
            <a:off x="467544" y="89970"/>
            <a:ext cx="6265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b="1" dirty="0" smtClean="0"/>
              <a:t>7. Comparison </a:t>
            </a:r>
            <a:r>
              <a:rPr lang="en-US" altLang="ko-KR" sz="1800" b="1" dirty="0"/>
              <a:t>of competitiveness between existing </a:t>
            </a:r>
            <a:endParaRPr lang="en-US" altLang="ko-KR" sz="1800" b="1" dirty="0" smtClean="0"/>
          </a:p>
          <a:p>
            <a:r>
              <a:rPr lang="en-US" altLang="ko-KR" sz="1800" b="1" dirty="0"/>
              <a:t> </a:t>
            </a:r>
            <a:r>
              <a:rPr lang="en-US" altLang="ko-KR" sz="1800" b="1" dirty="0" smtClean="0"/>
              <a:t>   products </a:t>
            </a:r>
            <a:r>
              <a:rPr lang="en-US" altLang="ko-KR" sz="1800" b="1" dirty="0"/>
              <a:t>and our </a:t>
            </a:r>
            <a:r>
              <a:rPr lang="en-US" altLang="ko-KR" sz="1800" b="1" dirty="0" smtClean="0"/>
              <a:t>products </a:t>
            </a:r>
            <a:endParaRPr lang="ko-KR" altLang="en-US" sz="1800" b="1" dirty="0"/>
          </a:p>
        </p:txBody>
      </p:sp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719360"/>
              </p:ext>
            </p:extLst>
          </p:nvPr>
        </p:nvGraphicFramePr>
        <p:xfrm>
          <a:off x="900460" y="810070"/>
          <a:ext cx="6480671" cy="9075442"/>
        </p:xfrm>
        <a:graphic>
          <a:graphicData uri="http://schemas.openxmlformats.org/drawingml/2006/table">
            <a:tbl>
              <a:tblPr firstRow="1" firstCol="1" bandRow="1"/>
              <a:tblGrid>
                <a:gridCol w="1460807"/>
                <a:gridCol w="2007301"/>
                <a:gridCol w="2007301"/>
                <a:gridCol w="1005262"/>
              </a:tblGrid>
              <a:tr h="7201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Category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Existing Products(KGC included)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IN HYANG’s products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Feature of </a:t>
                      </a:r>
                      <a:endParaRPr lang="en-US" sz="1200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solidFill>
                            <a:schemeClr val="tx1"/>
                          </a:solidFill>
                          <a:effectLst/>
                        </a:rPr>
                        <a:t>IN HYANG’s 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solidFill>
                            <a:schemeClr val="tx1"/>
                          </a:solidFill>
                          <a:effectLst/>
                        </a:rPr>
                        <a:t>products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59100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Type of Containers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Pouch/Stick/Glass Bottle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Cap/Blister/No-leftover Tube container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Acquisition of Monopoly for containers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93177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Raw Material of </a:t>
                      </a:r>
                      <a:endParaRPr lang="en-US" sz="1200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solidFill>
                            <a:schemeClr val="tx1"/>
                          </a:solidFill>
                          <a:effectLst/>
                        </a:rPr>
                        <a:t>Red </a:t>
                      </a: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Ginseng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Mixed 4/5/6year Ginseng root and various herbal medicines (Only KGC uses 6-year-old Red Ginseng)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IN HYANG uses only 100% 6-year-old Red Ginseng (IN HYANG purchases Red Ginseng only at National Ginseng NH, Quality Assurance Organization)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Safety Guarantee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2387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effectLst/>
                        </a:rPr>
                        <a:t>Product</a:t>
                      </a:r>
                      <a:r>
                        <a:rPr lang="en-US" sz="1200" kern="1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effectLst/>
                        </a:rPr>
                        <a:t>competitiveness </a:t>
                      </a:r>
                    </a:p>
                    <a:p>
                      <a:pPr algn="just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effectLst/>
                        </a:rPr>
                        <a:t>compared 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to the </a:t>
                      </a:r>
                      <a:endParaRPr lang="en-US" sz="1200" kern="1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effectLst/>
                        </a:rPr>
                        <a:t>same 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price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Concentrate 150ml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(2-3 pouches of Red Ginseng Concentrate)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Concentrate 500ml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(1 Red Ginseng Cap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Less than 50% of the price of KGC products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97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Weight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Very heavy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Very light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1/5 weight than KGC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6382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On board of Airplane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Banned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Allowed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Allowed in carry-on bags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97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Solvency in water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Need to stir or shake more than 30 seconds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Completely Soluble in 2 seconds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Keep Fresh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03729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Taste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Slightly Sweet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(Other herbal medicines added)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Slightly Bitter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(100% Red Ginseng)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100% Genuine Red Ginseng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97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Shelf Life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2 years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2 years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04537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Production </a:t>
                      </a:r>
                      <a:endParaRPr lang="en-US" sz="1200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solidFill>
                            <a:schemeClr val="tx1"/>
                          </a:solidFill>
                          <a:effectLst/>
                        </a:rPr>
                        <a:t>volumes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Mass production (Currently)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*Small Quantity Production (Currently)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*Mass production will be available once construction of facilities is completed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Mass production will be available after investment of the new facilities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272552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Development of </a:t>
                      </a:r>
                      <a:endParaRPr lang="en-US" sz="1200" kern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solidFill>
                            <a:schemeClr val="tx1"/>
                          </a:solidFill>
                          <a:effectLst/>
                        </a:rPr>
                        <a:t>the </a:t>
                      </a: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new product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*Raw material development and Change (s/w)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*Raw material development and Change(s/w)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*Development of Container and Change(h/w)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Development of the new product will be available after investment of the new facilities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70459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Brand Awareness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High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Low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(Brand Awareness will be increased if advertised)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Brand Awareness will be increased if advertised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9100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Facility Assurance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HACCP(Certified)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 smtClean="0">
                          <a:solidFill>
                            <a:schemeClr val="tx1"/>
                          </a:solidFill>
                          <a:effectLst/>
                        </a:rPr>
                        <a:t>GMP(</a:t>
                      </a:r>
                      <a:r>
                        <a:rPr lang="en-US" altLang="ko-KR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Manufacturing Practice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kern="0" dirty="0" smtClean="0">
                          <a:solidFill>
                            <a:schemeClr val="tx1"/>
                          </a:solidFill>
                          <a:effectLst/>
                        </a:rPr>
                        <a:t>HACCP(Certified)</a:t>
                      </a:r>
                      <a:endParaRPr lang="ko-KR" altLang="ko-KR" sz="1000" kern="1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kern="0" dirty="0" smtClean="0">
                          <a:solidFill>
                            <a:schemeClr val="tx1"/>
                          </a:solidFill>
                          <a:effectLst/>
                        </a:rPr>
                        <a:t>GMP(</a:t>
                      </a:r>
                      <a:r>
                        <a:rPr lang="en-US" altLang="ko-KR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Manufacturing Practice</a:t>
                      </a:r>
                      <a:endParaRPr lang="ko-KR" altLang="ko-KR" sz="1000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6382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Quality Assurance</a:t>
                      </a:r>
                      <a:endParaRPr lang="ko-KR" sz="12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100 Million KRW Liability Insurance for products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100 Million KRW Liability Insurance for products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Same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3364" marR="23364" marT="6414" marB="641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30" name="그룹 29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1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5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539552" y="546684"/>
            <a:ext cx="79208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800" b="1" dirty="0" smtClean="0"/>
              <a:t>■ Business Market</a:t>
            </a:r>
          </a:p>
          <a:p>
            <a:pPr fontAlgn="base"/>
            <a:endParaRPr lang="ko-KR" altLang="ko-KR" sz="1400" dirty="0"/>
          </a:p>
          <a:p>
            <a:pPr fontAlgn="base"/>
            <a:r>
              <a:rPr lang="en-US" altLang="ko-KR" sz="1200" dirty="0" smtClean="0"/>
              <a:t>     A. Pro </a:t>
            </a:r>
            <a:r>
              <a:rPr lang="en-US" altLang="ko-KR" sz="1200" dirty="0"/>
              <a:t>Forma Financial </a:t>
            </a:r>
            <a:r>
              <a:rPr lang="en-US" altLang="ko-KR" sz="1200" dirty="0" smtClean="0"/>
              <a:t>Statement</a:t>
            </a:r>
            <a:r>
              <a:rPr lang="en-US" altLang="ko-KR" sz="1200" b="1" dirty="0"/>
              <a:t> </a:t>
            </a:r>
            <a:r>
              <a:rPr lang="en-US" altLang="ko-KR" sz="1200" b="1" dirty="0" smtClean="0"/>
              <a:t>[Enclosure]</a:t>
            </a:r>
            <a:endParaRPr lang="ko-KR" altLang="ko-KR" sz="1200" dirty="0"/>
          </a:p>
          <a:p>
            <a:pPr fontAlgn="base"/>
            <a:r>
              <a:rPr lang="en-US" altLang="ko-KR" sz="1200" dirty="0" smtClean="0"/>
              <a:t>     B. Size </a:t>
            </a:r>
            <a:r>
              <a:rPr lang="en-US" altLang="ko-KR" sz="1200" dirty="0"/>
              <a:t>of Red Ginseng Market, Annual Average Growth Rate: 6</a:t>
            </a:r>
            <a:r>
              <a:rPr lang="en-US" altLang="ko-KR" sz="1200" dirty="0" smtClean="0"/>
              <a:t>%</a:t>
            </a:r>
          </a:p>
          <a:p>
            <a:pPr fontAlgn="base"/>
            <a:r>
              <a:rPr lang="en-US" altLang="ko-KR" sz="1200" dirty="0"/>
              <a:t> </a:t>
            </a:r>
            <a:r>
              <a:rPr lang="en-US" altLang="ko-KR" sz="1200" dirty="0" smtClean="0"/>
              <a:t>    C. </a:t>
            </a:r>
            <a:r>
              <a:rPr lang="en-US" altLang="ko-KR" sz="1200" dirty="0"/>
              <a:t>Sales example of </a:t>
            </a:r>
            <a:r>
              <a:rPr lang="en-US" altLang="ko-KR" sz="1200" dirty="0" smtClean="0"/>
              <a:t>KGC</a:t>
            </a:r>
            <a:endParaRPr lang="ko-KR" altLang="ko-KR" sz="1200" dirty="0"/>
          </a:p>
        </p:txBody>
      </p:sp>
      <p:pic>
        <p:nvPicPr>
          <p:cNvPr id="31" name="그림 30" descr="DRW00018b58be1b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749669"/>
            <a:ext cx="5977468" cy="266090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827584" y="4563629"/>
            <a:ext cx="28553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D. Scale of Market Growth (Year 2022)</a:t>
            </a: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aphicFrame>
        <p:nvGraphicFramePr>
          <p:cNvPr id="33" name="표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28420"/>
              </p:ext>
            </p:extLst>
          </p:nvPr>
        </p:nvGraphicFramePr>
        <p:xfrm>
          <a:off x="827584" y="5021118"/>
          <a:ext cx="5977467" cy="1691767"/>
        </p:xfrm>
        <a:graphic>
          <a:graphicData uri="http://schemas.openxmlformats.org/drawingml/2006/table">
            <a:tbl>
              <a:tblPr firstRow="1" firstCol="1" bandRow="1"/>
              <a:tblGrid>
                <a:gridCol w="1992489"/>
                <a:gridCol w="1992489"/>
                <a:gridCol w="1992489"/>
              </a:tblGrid>
              <a:tr h="2416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Item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Scale of Market Growth, Year 2022 (USD/$)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16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Red Ginseng (Root)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$1,106,194,690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416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Domestic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$1,769,911,504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416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$2,876,106,194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416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Red Ginseng(Product)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$2,212,389,380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416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Domestic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$3,539,823,008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4168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ko-KR" sz="1000" kern="10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tx1"/>
                          </a:solidFill>
                          <a:effectLst/>
                        </a:rPr>
                        <a:t>$5,752,212,389</a:t>
                      </a:r>
                      <a:endParaRPr lang="ko-KR" sz="1000" kern="100" dirty="0">
                        <a:solidFill>
                          <a:schemeClr val="tx1"/>
                        </a:solidFill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747453" y="6856908"/>
            <a:ext cx="6561668" cy="115416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바탕" pitchFamily="18" charset="-127"/>
              </a:rPr>
              <a:t>※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KGC’s current market share rate: 70% (Almost Korean Red Ginseng Monopoly)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바탕" pitchFamily="18" charset="-127"/>
              </a:rPr>
              <a:t>※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It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맑은 고딕" pitchFamily="50" charset="-127"/>
                <a:cs typeface="굴림" pitchFamily="50" charset="-127"/>
              </a:rPr>
              <a:t>’</a:t>
            </a:r>
            <a:r>
              <a: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s difficult for us to share Red Ginseng market with the same types of products of KGC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2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but we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/>
                <a:ea typeface="맑은 고딕" pitchFamily="50" charset="-127"/>
                <a:cs typeface="굴림" pitchFamily="50" charset="-127"/>
              </a:rPr>
              <a:t>’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re very competitive with the special and sensational Red Ginseng products. </a:t>
            </a: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(Types of existing Red Ginseng Products: Pouch, Stick, Glass Bottle) </a:t>
            </a: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6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761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467544" y="161980"/>
            <a:ext cx="6769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b="1" dirty="0" smtClean="0"/>
              <a:t>8. Sales Plan</a:t>
            </a:r>
          </a:p>
          <a:p>
            <a:r>
              <a:rPr lang="en-US" altLang="ko-KR" sz="1800" b="1" dirty="0"/>
              <a:t> </a:t>
            </a:r>
            <a:r>
              <a:rPr lang="en-US" altLang="ko-KR" sz="1800" b="1" dirty="0" smtClean="0"/>
              <a:t>        </a:t>
            </a:r>
            <a:r>
              <a:rPr lang="en-US" altLang="ko-KR" sz="1800" b="1" dirty="0"/>
              <a:t>(When self-mass production facilities are completed)</a:t>
            </a:r>
            <a:endParaRPr lang="ko-KR" altLang="en-US" sz="1800" b="1" dirty="0"/>
          </a:p>
        </p:txBody>
      </p: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101529"/>
              </p:ext>
            </p:extLst>
          </p:nvPr>
        </p:nvGraphicFramePr>
        <p:xfrm>
          <a:off x="971616" y="810070"/>
          <a:ext cx="6337505" cy="9030229"/>
        </p:xfrm>
        <a:graphic>
          <a:graphicData uri="http://schemas.openxmlformats.org/drawingml/2006/table">
            <a:tbl>
              <a:tblPr firstRow="1" firstCol="1" bandRow="1"/>
              <a:tblGrid>
                <a:gridCol w="1047065"/>
                <a:gridCol w="1617930"/>
                <a:gridCol w="2726779"/>
                <a:gridCol w="945731"/>
              </a:tblGrid>
              <a:tr h="36086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Category</a:t>
                      </a:r>
                      <a:endParaRPr lang="ko-KR" sz="12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Now</a:t>
                      </a:r>
                      <a:endParaRPr lang="ko-KR" sz="12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 smtClean="0">
                          <a:effectLst/>
                        </a:rPr>
                        <a:t>After</a:t>
                      </a:r>
                      <a:endParaRPr lang="ko-KR" sz="1200" b="1" kern="100" dirty="0">
                        <a:effectLst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Note</a:t>
                      </a:r>
                      <a:endParaRPr lang="ko-KR" sz="12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464563">
                <a:tc rowSpan="4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Domestic </a:t>
                      </a:r>
                      <a:endParaRPr lang="en-US" sz="1200" b="1" kern="0" dirty="0" smtClean="0"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 smtClean="0">
                          <a:effectLst/>
                        </a:rPr>
                        <a:t>Sales</a:t>
                      </a:r>
                      <a:endParaRPr lang="ko-KR" sz="12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Mail Order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0" kern="0">
                          <a:effectLst/>
                        </a:rPr>
                        <a:t>·</a:t>
                      </a:r>
                      <a:r>
                        <a:rPr lang="en-US" sz="1000" b="0" kern="0">
                          <a:effectLst/>
                        </a:rPr>
                        <a:t>Infomercial Channel (four times/a month)</a:t>
                      </a:r>
                      <a:endParaRPr lang="ko-KR" sz="1000" b="0" kern="10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(400,000 units will be sold per a month)</a:t>
                      </a:r>
                      <a:endParaRPr lang="ko-KR" sz="1000" b="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When mass production is available</a:t>
                      </a:r>
                      <a:endParaRPr lang="ko-KR" sz="1000" b="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645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Internet Sales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0" kern="0" dirty="0">
                          <a:effectLst/>
                        </a:rPr>
                        <a:t>·</a:t>
                      </a:r>
                      <a:r>
                        <a:rPr lang="en-US" sz="1000" b="0" kern="0" dirty="0">
                          <a:effectLst/>
                        </a:rPr>
                        <a:t>Build our own website for sales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When mass production is available</a:t>
                      </a:r>
                      <a:endParaRPr lang="ko-KR" sz="1000" b="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43558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Market Sales</a:t>
                      </a:r>
                      <a:endParaRPr lang="ko-KR" sz="1000" b="0" kern="100"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(Waegwan NH Hanaro Mart)</a:t>
                      </a:r>
                      <a:endParaRPr lang="ko-KR" sz="1000" b="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lvl="0" indent="0"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맑은 고딕"/>
                        <a:buNone/>
                      </a:pPr>
                      <a:r>
                        <a:rPr lang="en-US" sz="1000" b="0" kern="0" dirty="0">
                          <a:effectLst/>
                        </a:rPr>
                        <a:t>Sales at 2,800 NH </a:t>
                      </a:r>
                      <a:r>
                        <a:rPr lang="en-US" sz="1000" b="0" kern="0" dirty="0" err="1">
                          <a:effectLst/>
                        </a:rPr>
                        <a:t>Hanaro</a:t>
                      </a:r>
                      <a:r>
                        <a:rPr lang="en-US" sz="1000" b="0" kern="0" dirty="0">
                          <a:effectLst/>
                        </a:rPr>
                        <a:t> Mart would be possible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(INHYANG’s products were registered to NH)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Plant to provide 100units to each </a:t>
                      </a:r>
                      <a:r>
                        <a:rPr lang="en-US" sz="1000" b="0" kern="0" dirty="0" err="1">
                          <a:effectLst/>
                        </a:rPr>
                        <a:t>Hanaro</a:t>
                      </a:r>
                      <a:r>
                        <a:rPr lang="en-US" sz="1000" b="0" kern="0" dirty="0">
                          <a:effectLst/>
                        </a:rPr>
                        <a:t> </a:t>
                      </a:r>
                      <a:endParaRPr lang="en-US" sz="1000" b="0" kern="0" dirty="0" smtClean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effectLst/>
                        </a:rPr>
                        <a:t>Mart/Month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(Possible to provide 280,000 units to </a:t>
                      </a:r>
                      <a:r>
                        <a:rPr lang="en-US" sz="1000" b="0" kern="0" dirty="0" err="1">
                          <a:effectLst/>
                        </a:rPr>
                        <a:t>Hanaro</a:t>
                      </a:r>
                      <a:r>
                        <a:rPr lang="en-US" sz="1000" b="0" kern="0" dirty="0">
                          <a:effectLst/>
                        </a:rPr>
                        <a:t> Mart nationwide)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0" kern="0" dirty="0">
                          <a:effectLst/>
                        </a:rPr>
                        <a:t>·</a:t>
                      </a:r>
                      <a:r>
                        <a:rPr lang="en-US" sz="1000" b="0" kern="0" dirty="0">
                          <a:effectLst/>
                        </a:rPr>
                        <a:t>e-mart (the largest retailer in S. Korea)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Contract of demonstration store was completed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3523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Sales for group</a:t>
                      </a:r>
                      <a:endParaRPr lang="ko-KR" sz="1000" b="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0" kern="0">
                          <a:effectLst/>
                        </a:rPr>
                        <a:t>·</a:t>
                      </a:r>
                      <a:r>
                        <a:rPr lang="en-US" sz="1000" b="0" kern="0">
                          <a:effectLst/>
                        </a:rPr>
                        <a:t>Korea Cycle Federation</a:t>
                      </a:r>
                      <a:endParaRPr lang="ko-KR" sz="1000" b="0" kern="10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0" kern="0">
                          <a:effectLst/>
                        </a:rPr>
                        <a:t>·</a:t>
                      </a:r>
                      <a:r>
                        <a:rPr lang="en-US" sz="1000" b="0" kern="0">
                          <a:effectLst/>
                        </a:rPr>
                        <a:t>Korea Golf Association</a:t>
                      </a:r>
                      <a:endParaRPr lang="ko-KR" sz="1000" b="0" kern="10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0" kern="0">
                          <a:effectLst/>
                        </a:rPr>
                        <a:t>·</a:t>
                      </a:r>
                      <a:r>
                        <a:rPr lang="en-US" sz="1000" b="0" kern="0">
                          <a:effectLst/>
                        </a:rPr>
                        <a:t>Korea Alpine Fedeeration</a:t>
                      </a:r>
                      <a:endParaRPr lang="ko-KR" sz="1000" b="0" kern="10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0" kern="0">
                          <a:effectLst/>
                        </a:rPr>
                        <a:t>·</a:t>
                      </a:r>
                      <a:r>
                        <a:rPr lang="en-US" sz="1000" b="0" kern="0">
                          <a:effectLst/>
                        </a:rPr>
                        <a:t>Korea Baseball Organization</a:t>
                      </a:r>
                      <a:endParaRPr lang="ko-KR" sz="1000" b="0" kern="10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0" kern="0">
                          <a:effectLst/>
                        </a:rPr>
                        <a:t>·</a:t>
                      </a:r>
                      <a:r>
                        <a:rPr lang="en-US" sz="1000" b="0" kern="0">
                          <a:effectLst/>
                        </a:rPr>
                        <a:t>Korea Basketball Association</a:t>
                      </a:r>
                      <a:endParaRPr lang="ko-KR" sz="1000" b="0" kern="10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0" kern="0">
                          <a:effectLst/>
                        </a:rPr>
                        <a:t>·</a:t>
                      </a:r>
                      <a:r>
                        <a:rPr lang="en-US" sz="1000" b="0" kern="0">
                          <a:effectLst/>
                        </a:rPr>
                        <a:t>Korea Football Association</a:t>
                      </a:r>
                      <a:endParaRPr lang="ko-KR" sz="1000" b="0" kern="10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o-KR" sz="1000" b="0" kern="0">
                          <a:effectLst/>
                        </a:rPr>
                        <a:t>·</a:t>
                      </a:r>
                      <a:r>
                        <a:rPr lang="en-US" sz="1000" b="0" kern="0">
                          <a:effectLst/>
                        </a:rPr>
                        <a:t>Promotion at the housing sales market</a:t>
                      </a:r>
                      <a:endParaRPr lang="ko-KR" sz="1000" b="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Available when facilities for the mass production is completed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(through Advertisement)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858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Subtotal</a:t>
                      </a:r>
                      <a:endParaRPr lang="ko-KR" sz="12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Lack of funds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Lack of the Company’s </a:t>
                      </a:r>
                      <a:endParaRPr lang="en-US" sz="1000" b="0" kern="0" dirty="0" smtClean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effectLst/>
                        </a:rPr>
                        <a:t>own </a:t>
                      </a:r>
                      <a:r>
                        <a:rPr lang="en-US" sz="1000" b="0" kern="0" dirty="0">
                          <a:effectLst/>
                        </a:rPr>
                        <a:t>facilities </a:t>
                      </a:r>
                      <a:endParaRPr lang="en-US" sz="1000" b="0" kern="0" dirty="0" smtClean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effectLst/>
                        </a:rPr>
                        <a:t>(</a:t>
                      </a:r>
                      <a:r>
                        <a:rPr lang="en-US" sz="1000" b="0" kern="0" dirty="0">
                          <a:effectLst/>
                        </a:rPr>
                        <a:t>Short of production)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Possible to sell 1,000,000units/month</a:t>
                      </a:r>
                      <a:endParaRPr lang="ko-KR" sz="1000" b="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033501">
                <a:tc rowSpan="3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Overseas Sales</a:t>
                      </a:r>
                      <a:endParaRPr lang="ko-KR" sz="1200" b="1" kern="100" dirty="0">
                        <a:effectLst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(Export)</a:t>
                      </a:r>
                      <a:endParaRPr lang="ko-KR" sz="12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N/A(Due to COVID-19)</a:t>
                      </a:r>
                      <a:endParaRPr lang="ko-KR" sz="1000" b="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27countries available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(Plan to use the </a:t>
                      </a:r>
                      <a:r>
                        <a:rPr lang="en-US" sz="1000" b="0" kern="0" dirty="0" err="1">
                          <a:effectLst/>
                        </a:rPr>
                        <a:t>Punggi</a:t>
                      </a:r>
                      <a:r>
                        <a:rPr lang="en-US" sz="1000" b="0" kern="0" dirty="0">
                          <a:effectLst/>
                        </a:rPr>
                        <a:t> Ginseng NH’s </a:t>
                      </a:r>
                      <a:endParaRPr lang="en-US" sz="1000" b="0" kern="0" dirty="0" smtClean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effectLst/>
                        </a:rPr>
                        <a:t>overseas </a:t>
                      </a:r>
                      <a:r>
                        <a:rPr lang="en-US" sz="1000" b="0" kern="0" dirty="0">
                          <a:effectLst/>
                        </a:rPr>
                        <a:t>sales network managed by </a:t>
                      </a:r>
                      <a:endParaRPr lang="en-US" sz="1000" b="0" kern="0" dirty="0" smtClean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err="1" smtClean="0">
                          <a:effectLst/>
                        </a:rPr>
                        <a:t>Yeongju</a:t>
                      </a:r>
                      <a:r>
                        <a:rPr lang="en-US" sz="1000" b="0" kern="0" dirty="0" smtClean="0">
                          <a:effectLst/>
                        </a:rPr>
                        <a:t>-city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err="1">
                          <a:effectLst/>
                        </a:rPr>
                        <a:t>Yeongju</a:t>
                      </a:r>
                      <a:r>
                        <a:rPr lang="en-US" sz="1000" b="0" kern="0" dirty="0">
                          <a:effectLst/>
                        </a:rPr>
                        <a:t>-city’s sales network invested by ROK </a:t>
                      </a:r>
                      <a:r>
                        <a:rPr lang="en-US" sz="1000" b="0" kern="0" dirty="0" err="1">
                          <a:effectLst/>
                        </a:rPr>
                        <a:t>Governement</a:t>
                      </a:r>
                      <a:r>
                        <a:rPr lang="en-US" sz="1000" b="0" kern="0" dirty="0">
                          <a:effectLst/>
                        </a:rPr>
                        <a:t> was established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24703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Open Branch Offices</a:t>
                      </a:r>
                      <a:endParaRPr lang="ko-KR" sz="1000" b="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(America) Korean Association of Los </a:t>
                      </a:r>
                      <a:endParaRPr lang="en-US" sz="1000" b="0" kern="0" dirty="0" smtClean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effectLst/>
                        </a:rPr>
                        <a:t>              Angeles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(South Asia) Singapore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Japan Tokyo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China Shanghai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Europe Sweden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South America Brazil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Dubai Expo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Tokyo Olympic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Year </a:t>
                      </a:r>
                      <a:r>
                        <a:rPr lang="en-US" sz="1000" b="0" kern="0" dirty="0" smtClean="0">
                          <a:effectLst/>
                        </a:rPr>
                        <a:t>2022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2290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Internet Sales</a:t>
                      </a:r>
                      <a:endParaRPr lang="ko-KR" sz="1000" b="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kern="0" dirty="0" smtClean="0">
                          <a:effectLst/>
                        </a:rPr>
                        <a:t>In</a:t>
                      </a:r>
                      <a:r>
                        <a:rPr lang="en-US" altLang="ko-KR" sz="1000" b="0" kern="0" baseline="0" dirty="0" smtClean="0">
                          <a:effectLst/>
                        </a:rPr>
                        <a:t> Open market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effectLst/>
                        </a:rPr>
                        <a:t>(</a:t>
                      </a:r>
                      <a:r>
                        <a:rPr lang="en-US" sz="1000" b="0" kern="0" dirty="0" err="1" smtClean="0">
                          <a:effectLst/>
                        </a:rPr>
                        <a:t>Alibaba</a:t>
                      </a:r>
                      <a:r>
                        <a:rPr lang="en-US" sz="1000" b="0" kern="0" baseline="0" dirty="0" smtClean="0">
                          <a:effectLst/>
                        </a:rPr>
                        <a:t> in China </a:t>
                      </a:r>
                      <a:r>
                        <a:rPr lang="en-US" sz="1000" b="0" kern="0" baseline="0" dirty="0" err="1" smtClean="0">
                          <a:effectLst/>
                        </a:rPr>
                        <a:t>etc</a:t>
                      </a:r>
                      <a:r>
                        <a:rPr lang="en-US" sz="1000" b="0" kern="0" dirty="0" smtClean="0">
                          <a:effectLst/>
                        </a:rPr>
                        <a:t>)</a:t>
                      </a:r>
                      <a:endParaRPr lang="ko-KR" sz="1000" b="0" kern="100" dirty="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 smtClean="0">
                          <a:effectLst/>
                        </a:rPr>
                        <a:t>(Amazon in USA </a:t>
                      </a:r>
                      <a:r>
                        <a:rPr lang="en-US" sz="1000" b="0" kern="0" dirty="0" err="1" smtClean="0">
                          <a:effectLst/>
                        </a:rPr>
                        <a:t>etc</a:t>
                      </a:r>
                      <a:r>
                        <a:rPr lang="en-US" sz="1000" b="0" kern="0" dirty="0" smtClean="0">
                          <a:effectLst/>
                        </a:rPr>
                        <a:t>)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Year </a:t>
                      </a:r>
                      <a:r>
                        <a:rPr lang="en-US" sz="1000" b="0" kern="0" dirty="0" smtClean="0">
                          <a:effectLst/>
                        </a:rPr>
                        <a:t>2022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858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Subtotal</a:t>
                      </a:r>
                      <a:endParaRPr lang="ko-KR" sz="1200" b="1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Lack of funds</a:t>
                      </a:r>
                      <a:endParaRPr lang="ko-KR" sz="1000" b="0" kern="100">
                        <a:effectLst/>
                      </a:endParaRPr>
                    </a:p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>
                          <a:effectLst/>
                        </a:rPr>
                        <a:t>Lack of the Company’s own facilities (Short of production)</a:t>
                      </a:r>
                      <a:endParaRPr lang="ko-KR" sz="1000" b="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 fontAlgn="base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kern="0" dirty="0">
                          <a:effectLst/>
                        </a:rPr>
                        <a:t>Possible to sell  </a:t>
                      </a:r>
                      <a:r>
                        <a:rPr lang="en-US" sz="1000" b="0" kern="0" dirty="0" smtClean="0">
                          <a:effectLst/>
                        </a:rPr>
                        <a:t>1,000,000 units/month</a:t>
                      </a:r>
                      <a:endParaRPr lang="ko-KR" sz="1000" b="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b="0" kern="100" dirty="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25465" marR="25465" marT="6990" marB="69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32" name="그룹 31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3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53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683574" y="610359"/>
            <a:ext cx="6121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kern="0" dirty="0">
                <a:solidFill>
                  <a:sysClr val="windowText" lastClr="000000"/>
                </a:solidFill>
              </a:rPr>
              <a:t>9</a:t>
            </a: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List 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of Enclosures</a:t>
            </a:r>
            <a:endParaRPr kumimoji="0" lang="ko-KR" altLang="ko-K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altLang="ko-KR" sz="1200" kern="0" dirty="0">
                <a:solidFill>
                  <a:sysClr val="windowText" lastClr="000000"/>
                </a:solidFill>
              </a:rPr>
              <a:t>1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)Articles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of Association</a:t>
            </a:r>
            <a:endParaRPr kumimoji="0" lang="ko-KR" altLang="ko-K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2)Pro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Forma Financial Statement</a:t>
            </a:r>
            <a:endParaRPr kumimoji="0" lang="ko-KR" altLang="ko-K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3)Diagram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of Fund Guarantee and Execution</a:t>
            </a:r>
            <a:endParaRPr kumimoji="0" lang="ko-KR" altLang="ko-K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1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4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Pictures\DrCapture\2020-11-10\BoxArea00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3" y="1678810"/>
            <a:ext cx="6588658" cy="813251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683574" y="522030"/>
            <a:ext cx="6121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10. Product Manual of  “</a:t>
            </a:r>
            <a:r>
              <a:rPr kumimoji="0" lang="en-US" altLang="ko-K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Redginseng</a:t>
            </a: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CAP”</a:t>
            </a:r>
            <a:endParaRPr kumimoji="0" lang="ko-KR" altLang="ko-K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altLang="ko-KR" sz="1200" kern="0" dirty="0">
                <a:solidFill>
                  <a:sysClr val="windowText" lastClr="000000"/>
                </a:solidFill>
              </a:rPr>
              <a:t>1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)Articles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of Association</a:t>
            </a:r>
            <a:endParaRPr kumimoji="0" lang="ko-KR" altLang="ko-K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2)Pro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Forma Financial Statement</a:t>
            </a:r>
            <a:endParaRPr kumimoji="0" lang="ko-KR" altLang="ko-K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3)Diagram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of Fund Guarantee and Execution</a:t>
            </a:r>
            <a:endParaRPr kumimoji="0" lang="ko-KR" altLang="ko-KR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39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" y="-125345"/>
            <a:ext cx="6805050" cy="10800785"/>
            <a:chOff x="1" y="-125345"/>
            <a:chExt cx="6805050" cy="10800785"/>
          </a:xfrm>
        </p:grpSpPr>
        <p:sp>
          <p:nvSpPr>
            <p:cNvPr id="3133" name="Rectangle 4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4" name="Rectangle 4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5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6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7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8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39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0" name="Rectangle 11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1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2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3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4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5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6" name="Rectangle 5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7" name="Rectangle 7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8" name="Rectangle 9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49" name="Rectangle 4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0" name="Rectangle 6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1" name="Rectangle 8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2" name="Rectangle 10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3157" name="Rectangle 3"/>
            <p:cNvSpPr>
              <a:spLocks noChangeArrowheads="1"/>
            </p:cNvSpPr>
            <p:nvPr/>
          </p:nvSpPr>
          <p:spPr bwMode="auto">
            <a:xfrm>
              <a:off x="3688268" y="-125345"/>
              <a:ext cx="18473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직사각형 19"/>
            <p:cNvSpPr>
              <a:spLocks noChangeArrowheads="1"/>
            </p:cNvSpPr>
            <p:nvPr/>
          </p:nvSpPr>
          <p:spPr bwMode="auto">
            <a:xfrm>
              <a:off x="1131251" y="8568102"/>
              <a:ext cx="720725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45" name="TextBox 18"/>
            <p:cNvSpPr txBox="1">
              <a:spLocks noChangeArrowheads="1"/>
            </p:cNvSpPr>
            <p:nvPr/>
          </p:nvSpPr>
          <p:spPr bwMode="auto">
            <a:xfrm>
              <a:off x="972241" y="666050"/>
              <a:ext cx="446462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600" b="1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Overview  </a:t>
              </a:r>
              <a:r>
                <a:rPr lang="en-US" altLang="ko-KR" sz="16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Company History</a:t>
              </a:r>
              <a:endParaRPr lang="ko-KR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47" name="TextBox 18"/>
            <p:cNvSpPr txBox="1">
              <a:spLocks noChangeArrowheads="1"/>
            </p:cNvSpPr>
            <p:nvPr/>
          </p:nvSpPr>
          <p:spPr bwMode="auto">
            <a:xfrm>
              <a:off x="1116261" y="1530352"/>
              <a:ext cx="1409700" cy="27699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2010 - 2016</a:t>
              </a:r>
              <a:endParaRPr lang="ko-KR" altLang="en-US" sz="1200" dirty="0"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48" name="TextBox 18"/>
            <p:cNvSpPr txBox="1">
              <a:spLocks noChangeArrowheads="1"/>
            </p:cNvSpPr>
            <p:nvPr/>
          </p:nvSpPr>
          <p:spPr bwMode="auto">
            <a:xfrm>
              <a:off x="1866861" y="1973271"/>
              <a:ext cx="4938190" cy="276999"/>
            </a:xfrm>
            <a:prstGeom prst="rect">
              <a:avLst/>
            </a:prstGeom>
            <a:solidFill>
              <a:srgbClr val="F9E0A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171450" indent="-171450" eaLnBrk="1" hangingPunct="1">
                <a:spcBef>
                  <a:spcPct val="0"/>
                </a:spcBef>
              </a:pPr>
              <a:r>
                <a:rPr lang="en-US" altLang="ko-KR" sz="1200" b="1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Ginseng / Red ginseng </a:t>
              </a:r>
              <a:r>
                <a:rPr lang="en-US" altLang="ko-KR" sz="1200" b="1" dirty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1200" b="1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, Operating Shop in </a:t>
              </a:r>
              <a:r>
                <a:rPr lang="en-US" altLang="ko-KR" sz="1200" b="1" dirty="0" err="1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Yeong</a:t>
              </a:r>
              <a:r>
                <a:rPr lang="en-US" altLang="ko-KR" sz="1200" b="1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 </a:t>
              </a:r>
              <a:r>
                <a:rPr lang="en-US" altLang="ko-KR" sz="1200" b="1" dirty="0" err="1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Ju-si</a:t>
              </a:r>
              <a:endParaRPr lang="en-US" altLang="ko-KR" sz="1200" b="1" dirty="0" smtClean="0"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49" name="TextBox 18"/>
            <p:cNvSpPr txBox="1">
              <a:spLocks noChangeArrowheads="1"/>
            </p:cNvSpPr>
            <p:nvPr/>
          </p:nvSpPr>
          <p:spPr bwMode="auto">
            <a:xfrm>
              <a:off x="1116261" y="2394290"/>
              <a:ext cx="1409700" cy="27699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2016 - 2018</a:t>
              </a:r>
              <a:endParaRPr lang="ko-KR" altLang="en-US" sz="1200" dirty="0"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50" name="TextBox 18"/>
            <p:cNvSpPr txBox="1">
              <a:spLocks noChangeArrowheads="1"/>
            </p:cNvSpPr>
            <p:nvPr/>
          </p:nvSpPr>
          <p:spPr bwMode="auto">
            <a:xfrm>
              <a:off x="1866861" y="2837209"/>
              <a:ext cx="4938190" cy="1791260"/>
            </a:xfrm>
            <a:prstGeom prst="rect">
              <a:avLst/>
            </a:prstGeom>
            <a:solidFill>
              <a:srgbClr val="F9E0A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171450" indent="-171450" eaLnBrk="1" hangingPunct="1">
                <a:spcBef>
                  <a:spcPct val="0"/>
                </a:spcBef>
              </a:pPr>
              <a:r>
                <a:rPr lang="en-US" altLang="ko-KR" sz="1200" b="1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Ginseng / Red ginseng / </a:t>
              </a:r>
              <a:r>
                <a:rPr lang="en-US" altLang="ko-KR" sz="1200" b="1" dirty="0"/>
                <a:t>product research and </a:t>
              </a:r>
              <a:r>
                <a:rPr lang="en-US" altLang="ko-KR" sz="1200" b="1" dirty="0" smtClean="0"/>
                <a:t>development</a:t>
              </a:r>
            </a:p>
            <a:p>
              <a:r>
                <a:rPr lang="en-US" altLang="ko-KR" sz="1200" b="1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 Red </a:t>
              </a:r>
              <a:r>
                <a:rPr lang="en-US" altLang="ko-KR" sz="12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ginseng CAP</a:t>
              </a:r>
              <a:endParaRPr lang="ko-KR" altLang="ko-K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2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200" b="1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Red </a:t>
              </a:r>
              <a:r>
                <a:rPr lang="en-US" altLang="ko-KR" sz="12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ginseng Blister “CHEERS”</a:t>
              </a:r>
              <a:endParaRPr lang="ko-KR" altLang="ko-K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2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200" b="1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200" b="1" dirty="0" smtClean="0"/>
                <a:t>A </a:t>
              </a:r>
              <a:r>
                <a:rPr lang="en-US" altLang="ko-KR" sz="1200" b="1" dirty="0"/>
                <a:t>tube without residual quantity Container</a:t>
              </a:r>
              <a:endParaRPr lang="ko-KR" altLang="ko-K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2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200" b="1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Red </a:t>
              </a:r>
              <a:r>
                <a:rPr lang="en-US" altLang="ko-KR" sz="12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ginseng Concentrate type of </a:t>
              </a:r>
              <a:r>
                <a:rPr lang="en-US" altLang="ko-KR" sz="1200" b="1" dirty="0"/>
                <a:t>cigarette</a:t>
              </a:r>
              <a:endParaRPr lang="ko-KR" altLang="ko-K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ko-KR" sz="1200" b="1" dirty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200" b="1" dirty="0" smtClean="0">
                  <a:latin typeface="Arial" panose="020B0604020202020204" pitchFamily="34" charset="0"/>
                  <a:ea typeface="Kozuka Gothic Pro M" pitchFamily="34" charset="-128"/>
                  <a:cs typeface="Arial" panose="020B0604020202020204" pitchFamily="34" charset="0"/>
                </a:rPr>
                <a:t> </a:t>
              </a:r>
              <a:r>
                <a:rPr lang="en-US" altLang="ko-KR" sz="1200" b="1" dirty="0" smtClean="0"/>
                <a:t>A </a:t>
              </a:r>
              <a:r>
                <a:rPr lang="en-US" altLang="ko-KR" sz="1200" b="1" dirty="0"/>
                <a:t>tube without residual quantity  </a:t>
              </a:r>
              <a:r>
                <a:rPr lang="en-US" altLang="ko-KR" sz="1200" b="1" dirty="0" smtClean="0"/>
                <a:t>Bottle</a:t>
              </a:r>
            </a:p>
            <a:p>
              <a:r>
                <a:rPr lang="en-US" altLang="ko-KR" sz="1200" b="1" dirty="0" smtClean="0"/>
                <a:t>  Patent Filing date (2018. March </a:t>
              </a:r>
              <a:r>
                <a:rPr lang="en-US" altLang="ko-KR" sz="1200" b="1" dirty="0"/>
                <a:t>30</a:t>
              </a:r>
              <a:r>
                <a:rPr lang="en-US" altLang="ko-KR" sz="1200" b="1" dirty="0" smtClean="0"/>
                <a:t>)</a:t>
              </a:r>
            </a:p>
            <a:p>
              <a:pPr marL="171450" indent="-171450" eaLnBrk="1" hangingPunct="1">
                <a:spcBef>
                  <a:spcPct val="0"/>
                </a:spcBef>
              </a:pPr>
              <a:endParaRPr lang="en-US" altLang="ko-KR" sz="1200" b="1" dirty="0" smtClean="0"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51" name="TextBox 18"/>
            <p:cNvSpPr txBox="1">
              <a:spLocks noChangeArrowheads="1"/>
            </p:cNvSpPr>
            <p:nvPr/>
          </p:nvSpPr>
          <p:spPr bwMode="auto">
            <a:xfrm>
              <a:off x="1116261" y="4770620"/>
              <a:ext cx="1409700" cy="27699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2019</a:t>
              </a:r>
              <a:endParaRPr lang="ko-KR" altLang="en-US" sz="1200" dirty="0"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52" name="TextBox 18"/>
            <p:cNvSpPr txBox="1">
              <a:spLocks noChangeArrowheads="1"/>
            </p:cNvSpPr>
            <p:nvPr/>
          </p:nvSpPr>
          <p:spPr bwMode="auto">
            <a:xfrm>
              <a:off x="1866861" y="5213539"/>
              <a:ext cx="4938190" cy="1384995"/>
            </a:xfrm>
            <a:prstGeom prst="rect">
              <a:avLst/>
            </a:prstGeom>
            <a:solidFill>
              <a:srgbClr val="F9E0A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171450" indent="-171450" eaLnBrk="1" hangingPunct="1">
                <a:spcBef>
                  <a:spcPct val="0"/>
                </a:spcBef>
              </a:pPr>
              <a:r>
                <a:rPr lang="en-US" altLang="ko-KR" sz="1200" b="1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Patent Registration date (2019. </a:t>
              </a:r>
              <a:r>
                <a:rPr lang="en-US" altLang="ko-KR" sz="1200" b="1" dirty="0"/>
                <a:t>February </a:t>
              </a:r>
              <a:r>
                <a:rPr lang="en-US" altLang="ko-KR" sz="1200" b="1" dirty="0" smtClean="0"/>
                <a:t>11</a:t>
              </a:r>
              <a:r>
                <a:rPr lang="en-US" altLang="ko-KR" sz="1200" b="1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)</a:t>
              </a:r>
            </a:p>
            <a:p>
              <a:pPr marL="171450" indent="-171450" eaLnBrk="1" hangingPunct="1">
                <a:spcBef>
                  <a:spcPct val="0"/>
                </a:spcBef>
              </a:pPr>
              <a:r>
                <a:rPr lang="en-US" altLang="ko-KR" sz="1200" b="1" dirty="0"/>
                <a:t>Development of Red Ginseng-natural </a:t>
              </a:r>
              <a:r>
                <a:rPr lang="en-US" altLang="ko-KR" sz="1200" b="1" dirty="0" smtClean="0"/>
                <a:t>aging Concentrate</a:t>
              </a:r>
            </a:p>
            <a:p>
              <a:pPr marL="171450" indent="-171450" eaLnBrk="1" hangingPunct="1">
                <a:spcBef>
                  <a:spcPct val="0"/>
                </a:spcBef>
              </a:pPr>
              <a:r>
                <a:rPr lang="en-US" altLang="ko-KR" sz="1200" b="1" dirty="0" smtClean="0"/>
                <a:t>CAP Design / Product Design</a:t>
              </a:r>
            </a:p>
            <a:p>
              <a:pPr marL="171450" indent="-171450" eaLnBrk="1" hangingPunct="1">
                <a:spcBef>
                  <a:spcPct val="0"/>
                </a:spcBef>
              </a:pPr>
              <a:r>
                <a:rPr lang="en-US" altLang="ko-KR" sz="1200" b="1" dirty="0"/>
                <a:t>C</a:t>
              </a:r>
              <a:r>
                <a:rPr lang="en-US" altLang="ko-KR" sz="1200" b="1" dirty="0" smtClean="0"/>
                <a:t>ompany establishment</a:t>
              </a:r>
            </a:p>
            <a:p>
              <a:pPr marL="171450" indent="-171450" eaLnBrk="1" hangingPunct="1">
                <a:spcBef>
                  <a:spcPct val="0"/>
                </a:spcBef>
              </a:pPr>
              <a:r>
                <a:rPr lang="en-US" altLang="ko-KR" sz="1200" b="1" dirty="0" smtClean="0"/>
                <a:t>Product production (OEM)</a:t>
              </a:r>
            </a:p>
            <a:p>
              <a:pPr marL="171450" indent="-171450" eaLnBrk="1" hangingPunct="1">
                <a:spcBef>
                  <a:spcPct val="0"/>
                </a:spcBef>
              </a:pPr>
              <a:r>
                <a:rPr lang="en-US" altLang="ko-KR" sz="1200" b="1" dirty="0"/>
                <a:t>E</a:t>
              </a:r>
              <a:r>
                <a:rPr lang="en-US" altLang="ko-KR" sz="1200" b="1" dirty="0" smtClean="0"/>
                <a:t>xport consultation(Russia , Vietnam)</a:t>
              </a:r>
            </a:p>
            <a:p>
              <a:pPr marL="171450" indent="-171450" eaLnBrk="1" hangingPunct="1">
                <a:spcBef>
                  <a:spcPct val="0"/>
                </a:spcBef>
              </a:pPr>
              <a:r>
                <a:rPr lang="en-US" altLang="ko-KR" sz="1200" b="1" dirty="0" smtClean="0"/>
                <a:t>Direct </a:t>
              </a:r>
              <a:r>
                <a:rPr lang="en-US" altLang="ko-KR" sz="1200" b="1" dirty="0"/>
                <a:t>store opening </a:t>
              </a:r>
              <a:r>
                <a:rPr lang="en-US" altLang="ko-KR" sz="1200" b="1" dirty="0" smtClean="0"/>
                <a:t>(</a:t>
              </a:r>
              <a:r>
                <a:rPr lang="en-US" altLang="ko-KR" sz="1200" b="1" dirty="0" err="1" smtClean="0"/>
                <a:t>Yeongju</a:t>
              </a:r>
              <a:r>
                <a:rPr lang="en-US" altLang="ko-KR" sz="1200" b="1" dirty="0" smtClean="0"/>
                <a:t> city)</a:t>
              </a:r>
              <a:endParaRPr lang="en-US" altLang="ko-KR" sz="1200" b="1" dirty="0" smtClean="0"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53" name="TextBox 18"/>
            <p:cNvSpPr txBox="1">
              <a:spLocks noChangeArrowheads="1"/>
            </p:cNvSpPr>
            <p:nvPr/>
          </p:nvSpPr>
          <p:spPr bwMode="auto">
            <a:xfrm>
              <a:off x="1116261" y="6737154"/>
              <a:ext cx="1409700" cy="27699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200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2020</a:t>
              </a:r>
              <a:endParaRPr lang="ko-KR" altLang="en-US" sz="1200" dirty="0"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54" name="TextBox 18"/>
            <p:cNvSpPr txBox="1">
              <a:spLocks noChangeArrowheads="1"/>
            </p:cNvSpPr>
            <p:nvPr/>
          </p:nvSpPr>
          <p:spPr bwMode="auto">
            <a:xfrm>
              <a:off x="1866861" y="7180073"/>
              <a:ext cx="4938190" cy="646331"/>
            </a:xfrm>
            <a:prstGeom prst="rect">
              <a:avLst/>
            </a:prstGeom>
            <a:solidFill>
              <a:srgbClr val="F9E0A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171450" indent="-171450" eaLnBrk="1" hangingPunct="1">
                <a:spcBef>
                  <a:spcPct val="0"/>
                </a:spcBef>
              </a:pPr>
              <a:r>
                <a:rPr lang="en-US" altLang="ko-KR" sz="1200" b="1" dirty="0" smtClean="0"/>
                <a:t>Head </a:t>
              </a:r>
              <a:r>
                <a:rPr lang="en-US" altLang="ko-KR" sz="1200" b="1" dirty="0"/>
                <a:t>office transfer </a:t>
              </a:r>
              <a:r>
                <a:rPr lang="en-US" altLang="ko-KR" sz="1200" b="1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(</a:t>
              </a:r>
              <a:r>
                <a:rPr lang="en-US" altLang="ko-KR" sz="1200" b="1" dirty="0" err="1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yeongju</a:t>
              </a:r>
              <a:r>
                <a:rPr lang="en-US" altLang="ko-KR" sz="1200" b="1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 city =&gt; </a:t>
              </a:r>
              <a:r>
                <a:rPr lang="en-US" altLang="ko-KR" sz="1200" b="1" dirty="0" err="1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Chilgok</a:t>
              </a:r>
              <a:r>
                <a:rPr lang="en-US" altLang="ko-KR" sz="1200" b="1" dirty="0" smtClean="0">
                  <a:latin typeface="Arial" panose="020B0604020202020204" pitchFamily="34" charset="0"/>
                  <a:ea typeface="HY수평선M" pitchFamily="18" charset="-127"/>
                  <a:cs typeface="Arial" panose="020B0604020202020204" pitchFamily="34" charset="0"/>
                </a:rPr>
                <a:t>-gun)</a:t>
              </a:r>
              <a:endParaRPr lang="en-US" altLang="ko-KR" sz="1200" b="1" dirty="0" smtClean="0"/>
            </a:p>
            <a:p>
              <a:pPr marL="171450" indent="-171450" eaLnBrk="1" hangingPunct="1">
                <a:spcBef>
                  <a:spcPct val="0"/>
                </a:spcBef>
              </a:pPr>
              <a:r>
                <a:rPr lang="en-US" altLang="ko-KR" sz="1200" b="1" dirty="0" smtClean="0"/>
                <a:t>NH(</a:t>
              </a:r>
              <a:r>
                <a:rPr lang="en-US" altLang="ko-KR" sz="1200" b="1" dirty="0" err="1" smtClean="0"/>
                <a:t>NongHyub</a:t>
              </a:r>
              <a:r>
                <a:rPr lang="en-US" altLang="ko-KR" sz="1200" b="1" dirty="0" smtClean="0"/>
                <a:t>) </a:t>
              </a:r>
              <a:r>
                <a:rPr lang="en-US" altLang="ko-KR" sz="1200" b="1" dirty="0" err="1" smtClean="0"/>
                <a:t>Hanro</a:t>
              </a:r>
              <a:r>
                <a:rPr lang="en-US" altLang="ko-KR" sz="1200" b="1" dirty="0" smtClean="0"/>
                <a:t>-Mart  Store Open</a:t>
              </a:r>
            </a:p>
            <a:p>
              <a:pPr marL="171450" indent="-171450" eaLnBrk="1" hangingPunct="1">
                <a:spcBef>
                  <a:spcPct val="0"/>
                </a:spcBef>
              </a:pPr>
              <a:endParaRPr lang="en-US" altLang="ko-KR" sz="1200" b="1" dirty="0" smtClean="0">
                <a:latin typeface="Arial" panose="020B0604020202020204" pitchFamily="34" charset="0"/>
                <a:ea typeface="HY수평선M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40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19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" y="594040"/>
            <a:ext cx="7165100" cy="10081400"/>
            <a:chOff x="1" y="594040"/>
            <a:chExt cx="7165100" cy="10081400"/>
          </a:xfrm>
        </p:grpSpPr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3"/>
            <p:cNvSpPr>
              <a:spLocks noChangeArrowheads="1"/>
            </p:cNvSpPr>
            <p:nvPr/>
          </p:nvSpPr>
          <p:spPr bwMode="auto">
            <a:xfrm>
              <a:off x="864112" y="709042"/>
              <a:ext cx="6300989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</a:pPr>
              <a:r>
                <a:rPr kumimoji="1" lang="en-US" altLang="ko-KR" sz="1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Company</a:t>
              </a:r>
              <a:r>
                <a:rPr kumimoji="1" lang="en-US" altLang="ko-KR" sz="1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/>
                  <a:ea typeface="맑은 고딕" pitchFamily="50" charset="-127"/>
                  <a:cs typeface="굴림" pitchFamily="50" charset="-127"/>
                </a:rPr>
                <a:t>’</a:t>
              </a:r>
              <a:r>
                <a:rPr kumimoji="1" lang="en-US" altLang="ko-KR" sz="1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s documents</a:t>
              </a:r>
            </a:p>
            <a:p>
              <a:pPr marL="228600" marR="0" lvl="0" indent="-22860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</a:pPr>
              <a:endParaRPr kumimoji="1" lang="en-US" altLang="ko-K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A. </a:t>
              </a:r>
              <a:r>
                <a:rPr kumimoji="1" lang="en-US" altLang="ko-KR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Certificate of Business Registration[English]</a:t>
              </a:r>
              <a:endParaRPr kumimoji="1" lang="en-US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endParaRPr>
            </a:p>
          </p:txBody>
        </p:sp>
        <p:pic>
          <p:nvPicPr>
            <p:cNvPr id="29" name="Picture 6" descr="C:\Users\user\Pictures\DrCapture\2020-11-06\BoxArea000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221" y="1915206"/>
              <a:ext cx="6326987" cy="7031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그룹 30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5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" y="594040"/>
            <a:ext cx="7165100" cy="10081400"/>
            <a:chOff x="1" y="594040"/>
            <a:chExt cx="7165100" cy="10081400"/>
          </a:xfrm>
        </p:grpSpPr>
        <p:grpSp>
          <p:nvGrpSpPr>
            <p:cNvPr id="2" name="그룹 1"/>
            <p:cNvGrpSpPr/>
            <p:nvPr/>
          </p:nvGrpSpPr>
          <p:grpSpPr>
            <a:xfrm>
              <a:off x="1" y="594040"/>
              <a:ext cx="1439863" cy="7825206"/>
              <a:chOff x="1" y="1410034"/>
              <a:chExt cx="1439863" cy="7825206"/>
            </a:xfrm>
          </p:grpSpPr>
          <p:sp>
            <p:nvSpPr>
              <p:cNvPr id="3074" name="직사각형 12"/>
              <p:cNvSpPr>
                <a:spLocks noChangeArrowheads="1"/>
              </p:cNvSpPr>
              <p:nvPr/>
            </p:nvSpPr>
            <p:spPr bwMode="auto">
              <a:xfrm>
                <a:off x="1" y="4504600"/>
                <a:ext cx="1439863" cy="70788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/>
            </p:spPr>
            <p:txBody>
              <a:bodyPr anchor="ctr">
                <a:spAutoFit/>
              </a:bodyPr>
              <a:lstStyle>
                <a:lvl1pPr algn="l" defTabSz="995363" eaLnBrk="0" hangingPunct="0">
                  <a:spcBef>
                    <a:spcPct val="20000"/>
                  </a:spcBef>
                  <a:buChar char="•"/>
                  <a:defRPr kumimoji="1" sz="35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algn="l" defTabSz="995363" eaLnBrk="0" hangingPunct="0">
                  <a:spcBef>
                    <a:spcPct val="20000"/>
                  </a:spcBef>
                  <a:buChar char="–"/>
                  <a:defRPr kumimoji="1" sz="3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algn="l" defTabSz="995363" eaLnBrk="0" hangingPunct="0">
                  <a:spcBef>
                    <a:spcPct val="20000"/>
                  </a:spcBef>
                  <a:buChar char="•"/>
                  <a:defRPr kumimoji="1" sz="26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algn="l" defTabSz="995363" eaLnBrk="0" hangingPunct="0">
                  <a:spcBef>
                    <a:spcPct val="20000"/>
                  </a:spcBef>
                  <a:buChar char="–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algn="l" defTabSz="995363" eaLnBrk="0" hangingPunct="0">
                  <a:spcBef>
                    <a:spcPct val="20000"/>
                  </a:spcBef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defTabSz="9953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4000">
                  <a:latin typeface="Arial" pitchFamily="34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6200000">
                <a:off x="-3120179" y="4536634"/>
                <a:ext cx="69610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ko-KR" b="1" spc="150" dirty="0" smtClean="0">
                    <a:solidFill>
                      <a:srgbClr val="FF0000"/>
                    </a:solidFill>
                    <a:latin typeface="BankGothic Md BT" pitchFamily="34" charset="0"/>
                  </a:rPr>
                  <a:t>INHYANG</a:t>
                </a:r>
                <a:r>
                  <a:rPr lang="en-US" altLang="ko-KR" b="1" spc="150" dirty="0" smtClean="0">
                    <a:solidFill>
                      <a:srgbClr val="FF99CC"/>
                    </a:solidFill>
                    <a:latin typeface="BankGothic Md BT" pitchFamily="34" charset="0"/>
                  </a:rPr>
                  <a:t> CORPORATION</a:t>
                </a:r>
                <a:endParaRPr lang="ko-KR" altLang="en-US" b="1" spc="150" dirty="0">
                  <a:solidFill>
                    <a:srgbClr val="FF99CC"/>
                  </a:solidFill>
                  <a:latin typeface="BankGothic Md BT" pitchFamily="34" charset="0"/>
                </a:endParaRPr>
              </a:p>
            </p:txBody>
          </p:sp>
          <p:pic>
            <p:nvPicPr>
              <p:cNvPr id="44" name="Picture 2" descr="C:\Users\user\Pictures\DrCapture\2020-11-09\BoxArea0003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648" y="8458381"/>
                <a:ext cx="813048" cy="74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1" y="9913440"/>
              <a:ext cx="6049963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그림 6" descr="설명: EMB00018b58bdf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327" y="1609175"/>
              <a:ext cx="5720734" cy="8058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864112" y="867864"/>
              <a:ext cx="630098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eaLnBrk="1" latinLnBrk="1" hangingPunct="1"/>
              <a:r>
                <a:rPr lang="en-US" altLang="ko-KR" sz="1400" b="1" dirty="0" smtClean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B</a:t>
              </a:r>
              <a:r>
                <a:rPr lang="en-US" altLang="ko-KR" sz="1400" b="1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. </a:t>
              </a:r>
              <a:r>
                <a:rPr lang="ko-KR" altLang="en-US" sz="1400" b="1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 </a:t>
              </a:r>
              <a:r>
                <a:rPr lang="en-US" altLang="ko-KR" sz="1400" b="1" dirty="0">
                  <a:solidFill>
                    <a:srgbClr val="000000"/>
                  </a:solidFill>
                  <a:latin typeface="맑은 고딕" pitchFamily="50" charset="-127"/>
                  <a:ea typeface="맑은 고딕" pitchFamily="50" charset="-127"/>
                  <a:cs typeface="굴림" pitchFamily="50" charset="-127"/>
                </a:rPr>
                <a:t>Certified copy of Corporate Registration</a:t>
              </a:r>
              <a:endParaRPr lang="en-US" altLang="ko-KR" sz="1400" b="1" dirty="0">
                <a:latin typeface="굴림" pitchFamily="50" charset="-127"/>
                <a:cs typeface="굴림" pitchFamily="50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2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864110" y="395158"/>
            <a:ext cx="6228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B - 1) List of Shareholders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     </a:t>
            </a:r>
            <a:r>
              <a:rPr kumimoji="1" lang="en-US" altLang="ko-KR" sz="14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* </a:t>
            </a: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Articles of Association 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[Enclosure]</a:t>
            </a:r>
            <a:endParaRPr kumimoji="1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aphicFrame>
        <p:nvGraphicFramePr>
          <p:cNvPr id="29" name="표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677456"/>
              </p:ext>
            </p:extLst>
          </p:nvPr>
        </p:nvGraphicFramePr>
        <p:xfrm>
          <a:off x="1188271" y="1186560"/>
          <a:ext cx="5472761" cy="5456320"/>
        </p:xfrm>
        <a:graphic>
          <a:graphicData uri="http://schemas.openxmlformats.org/drawingml/2006/table">
            <a:tbl>
              <a:tblPr firstRow="1" firstCol="1" bandRow="1"/>
              <a:tblGrid>
                <a:gridCol w="1237449"/>
                <a:gridCol w="1272432"/>
                <a:gridCol w="870423"/>
                <a:gridCol w="1310972"/>
                <a:gridCol w="781485"/>
              </a:tblGrid>
              <a:tr h="149045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Name of Shareholder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Korean Identification Number or Company Registration Number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Type of Shares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Number</a:t>
                      </a:r>
                      <a:r>
                        <a:rPr lang="en-US" sz="1100" b="1" kern="0" baseline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</a:t>
                      </a:r>
                      <a:r>
                        <a:rPr lang="en-US" sz="11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of Stocks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%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</a:tr>
              <a:tr h="100845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①Korea </a:t>
                      </a: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Red Ginseng Promotion Corporation 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308-82-72480</a:t>
                      </a: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8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(Certificate of Proper Number)</a:t>
                      </a:r>
                      <a:endParaRPr lang="ko-KR" sz="8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Common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100,000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33.34%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0454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②Promotion </a:t>
                      </a: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Foundation of </a:t>
                      </a:r>
                      <a:r>
                        <a:rPr lang="en-US" sz="1100" b="1" kern="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Bak</a:t>
                      </a: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-</a:t>
                      </a:r>
                      <a:r>
                        <a:rPr lang="en-US" sz="1100" b="1" kern="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Gok</a:t>
                      </a: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-Jong-Hoe Branch of </a:t>
                      </a:r>
                      <a:r>
                        <a:rPr lang="en-US" sz="1100" b="1" kern="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Gwangju</a:t>
                      </a: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 Lee Family Clan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220-82-64166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kern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(Certificate of Proper Number)</a:t>
                      </a:r>
                      <a:endParaRPr lang="ko-KR" altLang="ko-KR" sz="800" kern="1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Common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100,000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33.34%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98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③Lee</a:t>
                      </a: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 Jong-min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990518-1042315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Common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50,000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16.67%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98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④Lee</a:t>
                      </a: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, Jong-</a:t>
                      </a:r>
                      <a:r>
                        <a:rPr lang="en-US" sz="1100" b="1" kern="0" dirty="0" err="1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chang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950805-1797824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Common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50,000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16.67%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986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Total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ko-KR" sz="1000" kern="100"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300,000</a:t>
                      </a:r>
                      <a:endParaRPr lang="ko-KR" sz="1000" kern="10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ase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  <a:cs typeface="굴림"/>
                        </a:rPr>
                        <a:t>100%</a:t>
                      </a:r>
                      <a:endParaRPr lang="ko-KR" sz="10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4770" marR="6477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188271" y="6786900"/>
            <a:ext cx="34563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1000" b="1" dirty="0"/>
              <a:t>Par Value of A Share: </a:t>
            </a:r>
            <a:r>
              <a:rPr lang="ko-KR" altLang="ko-KR" sz="1000" b="1" dirty="0"/>
              <a:t>￦</a:t>
            </a:r>
            <a:r>
              <a:rPr lang="en-US" altLang="ko-KR" sz="1000" b="1" dirty="0"/>
              <a:t>500 Korean Won (KRW)</a:t>
            </a:r>
            <a:endParaRPr lang="ko-KR" altLang="ko-KR" sz="1000" dirty="0"/>
          </a:p>
          <a:p>
            <a:pPr fontAlgn="base" latinLnBrk="0"/>
            <a:r>
              <a:rPr lang="en-US" altLang="ko-KR" sz="1000" b="1" dirty="0"/>
              <a:t>Number of </a:t>
            </a:r>
            <a:r>
              <a:rPr lang="en-US" altLang="ko-KR" sz="1000" b="1" dirty="0" smtClean="0"/>
              <a:t>stocks: </a:t>
            </a:r>
            <a:r>
              <a:rPr lang="en-US" altLang="ko-KR" sz="1000" b="1" dirty="0"/>
              <a:t>300,000</a:t>
            </a:r>
            <a:endParaRPr lang="ko-KR" altLang="ko-KR" sz="1000" dirty="0"/>
          </a:p>
          <a:p>
            <a:pPr fontAlgn="base" latinLnBrk="0"/>
            <a:r>
              <a:rPr lang="en-US" altLang="ko-KR" sz="1000" b="1" dirty="0"/>
              <a:t>Capital: </a:t>
            </a:r>
            <a:r>
              <a:rPr lang="ko-KR" altLang="ko-KR" sz="1000" b="1" dirty="0"/>
              <a:t>￦</a:t>
            </a:r>
            <a:r>
              <a:rPr lang="en-US" altLang="ko-KR" sz="1000" b="1" dirty="0"/>
              <a:t>150,000,000 KRW ($132,744 USD)</a:t>
            </a:r>
            <a:endParaRPr lang="ko-KR" altLang="ko-KR" sz="1000" dirty="0"/>
          </a:p>
          <a:p>
            <a:pPr fontAlgn="base" latinLnBrk="0"/>
            <a:r>
              <a:rPr lang="en-US" altLang="ko-KR" sz="1000" dirty="0"/>
              <a:t> </a:t>
            </a:r>
            <a:endParaRPr lang="ko-KR" altLang="ko-KR" sz="1000" dirty="0"/>
          </a:p>
          <a:p>
            <a:pPr latinLnBrk="0"/>
            <a:r>
              <a:rPr lang="en-US" altLang="ko-KR" sz="1000" dirty="0" smtClean="0"/>
              <a:t>We </a:t>
            </a:r>
            <a:r>
              <a:rPr lang="en-US" altLang="ko-KR" sz="1000" dirty="0"/>
              <a:t>hereby certify that the above shareholders' list is exactly the same as the shareholders' list provided in the head office of the Company. </a:t>
            </a:r>
            <a:endParaRPr lang="ko-KR" altLang="ko-KR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1260281" y="8076144"/>
            <a:ext cx="5328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 smtClean="0">
                <a:effectLst/>
              </a:rPr>
              <a:t>[relation manual ]</a:t>
            </a:r>
            <a:endParaRPr lang="en-US" altLang="ko-KR" sz="1000" b="1" dirty="0" smtClean="0"/>
          </a:p>
          <a:p>
            <a:r>
              <a:rPr lang="ko-KR" altLang="en-US" sz="1000" b="1" dirty="0" smtClean="0"/>
              <a:t>①</a:t>
            </a:r>
            <a:r>
              <a:rPr lang="en-US" altLang="ko-KR" sz="1000" b="1" dirty="0" smtClean="0"/>
              <a:t>Park </a:t>
            </a:r>
            <a:r>
              <a:rPr lang="en-US" altLang="ko-KR" sz="1000" b="1" dirty="0" err="1" smtClean="0"/>
              <a:t>seon</a:t>
            </a:r>
            <a:r>
              <a:rPr lang="en-US" altLang="ko-KR" sz="1000" b="1" dirty="0" smtClean="0"/>
              <a:t> mi (</a:t>
            </a:r>
            <a:r>
              <a:rPr lang="en-US" altLang="ko-KR" sz="1000" dirty="0" smtClean="0">
                <a:effectLst/>
              </a:rPr>
              <a:t>personal operation business registration certificate </a:t>
            </a:r>
          </a:p>
          <a:p>
            <a:r>
              <a:rPr lang="en-US" altLang="ko-KR" sz="1000" dirty="0"/>
              <a:t> </a:t>
            </a:r>
            <a:r>
              <a:rPr lang="en-US" altLang="ko-KR" sz="1000" dirty="0" smtClean="0"/>
              <a:t>  </a:t>
            </a:r>
            <a:r>
              <a:rPr lang="en-US" altLang="ko-KR" sz="1000" dirty="0" smtClean="0">
                <a:effectLst/>
              </a:rPr>
              <a:t>/ </a:t>
            </a:r>
            <a:r>
              <a:rPr lang="en-US" altLang="ko-KR" sz="1000" dirty="0" err="1" smtClean="0">
                <a:effectLst/>
              </a:rPr>
              <a:t>Mr</a:t>
            </a:r>
            <a:r>
              <a:rPr lang="en-US" altLang="ko-KR" sz="1000" dirty="0" smtClean="0">
                <a:effectLst/>
              </a:rPr>
              <a:t> Lee Sang </a:t>
            </a:r>
            <a:r>
              <a:rPr lang="en-US" altLang="ko-KR" sz="1000" dirty="0" err="1" smtClean="0">
                <a:effectLst/>
              </a:rPr>
              <a:t>gon</a:t>
            </a:r>
            <a:r>
              <a:rPr lang="en-US" altLang="ko-KR" sz="1000" dirty="0" smtClean="0">
                <a:effectLst/>
              </a:rPr>
              <a:t> Wife.</a:t>
            </a:r>
          </a:p>
          <a:p>
            <a:r>
              <a:rPr lang="en-US" altLang="ko-KR" sz="1000" b="1" dirty="0" smtClean="0"/>
              <a:t>②Lee Sang </a:t>
            </a:r>
            <a:r>
              <a:rPr lang="en-US" altLang="ko-KR" sz="1000" b="1" dirty="0" err="1" smtClean="0"/>
              <a:t>gon</a:t>
            </a:r>
            <a:r>
              <a:rPr lang="en-US" altLang="ko-KR" sz="1000" b="1" dirty="0" smtClean="0"/>
              <a:t> (</a:t>
            </a:r>
            <a:r>
              <a:rPr lang="en-US" altLang="ko-KR" sz="1000" dirty="0" smtClean="0">
                <a:effectLst/>
              </a:rPr>
              <a:t>personal operation business registration certificate </a:t>
            </a:r>
          </a:p>
          <a:p>
            <a:endParaRPr lang="en-US" altLang="ko-KR" sz="1000" dirty="0" smtClean="0">
              <a:effectLst/>
            </a:endParaRPr>
          </a:p>
          <a:p>
            <a:r>
              <a:rPr lang="ko-KR" altLang="en-US" sz="1000" b="1" dirty="0" smtClean="0"/>
              <a:t>③</a:t>
            </a:r>
            <a:r>
              <a:rPr lang="en-US" altLang="ko-KR" sz="1000" b="1" dirty="0" smtClean="0"/>
              <a:t>Lee, Jong-min / Lee Sang </a:t>
            </a:r>
            <a:r>
              <a:rPr lang="en-US" altLang="ko-KR" sz="1000" b="1" dirty="0" err="1" smtClean="0"/>
              <a:t>gon</a:t>
            </a:r>
            <a:r>
              <a:rPr lang="en-US" altLang="ko-KR" sz="1000" b="1" dirty="0" smtClean="0"/>
              <a:t>(second son)</a:t>
            </a:r>
          </a:p>
          <a:p>
            <a:endParaRPr lang="en-US" altLang="ko-KR" sz="1000" b="1" dirty="0"/>
          </a:p>
          <a:p>
            <a:r>
              <a:rPr lang="en-US" altLang="ko-KR" sz="1000" b="1" dirty="0" smtClean="0"/>
              <a:t>④Lee, </a:t>
            </a:r>
            <a:r>
              <a:rPr lang="en-US" altLang="ko-KR" sz="1000" b="1" dirty="0" err="1" smtClean="0"/>
              <a:t>jong-chan</a:t>
            </a:r>
            <a:r>
              <a:rPr lang="en-US" altLang="ko-KR" sz="1000" b="1" dirty="0" smtClean="0"/>
              <a:t> / Lee Sang </a:t>
            </a:r>
            <a:r>
              <a:rPr lang="en-US" altLang="ko-KR" sz="1000" b="1" dirty="0" err="1" smtClean="0"/>
              <a:t>gon</a:t>
            </a:r>
            <a:r>
              <a:rPr lang="en-US" altLang="ko-KR" sz="1000" b="1" dirty="0" smtClean="0"/>
              <a:t>(first son)</a:t>
            </a:r>
          </a:p>
          <a:p>
            <a:endParaRPr lang="ko-KR" altLang="en-US" sz="1000" b="1" dirty="0"/>
          </a:p>
        </p:txBody>
      </p:sp>
      <p:grpSp>
        <p:nvGrpSpPr>
          <p:cNvPr id="33" name="그룹 32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4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4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6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7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8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39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0" name="Rectangle 11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1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2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3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4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5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6" name="Rectangle 5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7" name="Rectangle 7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8" name="Rectangle 9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49" name="Rectangle 4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0" name="Rectangle 6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1" name="Rectangle 8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2" name="Rectangle 10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sp>
        <p:nvSpPr>
          <p:cNvPr id="3157" name="Rectangle 3"/>
          <p:cNvSpPr>
            <a:spLocks noChangeArrowheads="1"/>
          </p:cNvSpPr>
          <p:nvPr/>
        </p:nvSpPr>
        <p:spPr bwMode="auto">
          <a:xfrm>
            <a:off x="3688268" y="-125345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5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3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4000">
              <a:latin typeface="Arial" pitchFamily="34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" y="594040"/>
            <a:ext cx="1439863" cy="7825206"/>
            <a:chOff x="1" y="1410034"/>
            <a:chExt cx="1439863" cy="7825206"/>
          </a:xfrm>
        </p:grpSpPr>
        <p:sp>
          <p:nvSpPr>
            <p:cNvPr id="3074" name="직사각형 12"/>
            <p:cNvSpPr>
              <a:spLocks noChangeArrowheads="1"/>
            </p:cNvSpPr>
            <p:nvPr/>
          </p:nvSpPr>
          <p:spPr bwMode="auto">
            <a:xfrm>
              <a:off x="1" y="4504600"/>
              <a:ext cx="1439863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anchor="ctr">
              <a:spAutoFit/>
            </a:bodyPr>
            <a:lstStyle>
              <a:lvl1pPr algn="l" defTabSz="995363" eaLnBrk="0" hangingPunct="0">
                <a:spcBef>
                  <a:spcPct val="20000"/>
                </a:spcBef>
                <a:buChar char="•"/>
                <a:defRPr kumimoji="1" sz="35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algn="l" defTabSz="995363" eaLnBrk="0" hangingPunct="0">
                <a:spcBef>
                  <a:spcPct val="20000"/>
                </a:spcBef>
                <a:buChar char="–"/>
                <a:defRPr kumimoji="1" sz="3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algn="l" defTabSz="995363" eaLnBrk="0" hangingPunct="0">
                <a:spcBef>
                  <a:spcPct val="20000"/>
                </a:spcBef>
                <a:buChar char="•"/>
                <a:defRPr kumimoji="1" sz="26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algn="l" defTabSz="995363" eaLnBrk="0" hangingPunct="0">
                <a:spcBef>
                  <a:spcPct val="20000"/>
                </a:spcBef>
                <a:buChar char="–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algn="l" defTabSz="995363" eaLnBrk="0" hangingPunct="0">
                <a:spcBef>
                  <a:spcPct val="20000"/>
                </a:spcBef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defTabSz="9953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en-US" sz="4000">
                <a:latin typeface="Arial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-3120179" y="4536634"/>
              <a:ext cx="69610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b="1" spc="150" dirty="0" smtClean="0">
                  <a:solidFill>
                    <a:srgbClr val="FF0000"/>
                  </a:solidFill>
                  <a:latin typeface="BankGothic Md BT" pitchFamily="34" charset="0"/>
                </a:rPr>
                <a:t>INHYANG</a:t>
              </a:r>
              <a:r>
                <a:rPr lang="en-US" altLang="ko-KR" b="1" spc="150" dirty="0" smtClean="0">
                  <a:solidFill>
                    <a:srgbClr val="FF99CC"/>
                  </a:solidFill>
                  <a:latin typeface="BankGothic Md BT" pitchFamily="34" charset="0"/>
                </a:rPr>
                <a:t> CORPORATION</a:t>
              </a:r>
              <a:endParaRPr lang="ko-KR" altLang="en-US" b="1" spc="150" dirty="0">
                <a:solidFill>
                  <a:srgbClr val="FF99CC"/>
                </a:solidFill>
                <a:latin typeface="BankGothic Md BT" pitchFamily="34" charset="0"/>
              </a:endParaRPr>
            </a:p>
          </p:txBody>
        </p:sp>
        <p:pic>
          <p:nvPicPr>
            <p:cNvPr id="44" name="Picture 2" descr="C:\Users\user\Pictures\DrCapture\2020-11-09\BoxArea000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648" y="8458381"/>
              <a:ext cx="813048" cy="74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:\Users\user\Pictures\DrCapture\2020-11-10\BoxArea0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1" y="9913440"/>
            <a:ext cx="60499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864110" y="646900"/>
            <a:ext cx="6228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B - 2) Certification</a:t>
            </a:r>
            <a:r>
              <a:rPr kumimoji="1" lang="en-US" altLang="ko-KR" sz="1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of Board Registration</a:t>
            </a:r>
            <a:endParaRPr kumimoji="1" lang="en-US" altLang="ko-KR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            </a:t>
            </a:r>
            <a:endParaRPr kumimoji="1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108122" y="9913440"/>
            <a:ext cx="6801889" cy="762000"/>
            <a:chOff x="108122" y="9913440"/>
            <a:chExt cx="6801889" cy="762000"/>
          </a:xfrm>
        </p:grpSpPr>
        <p:pic>
          <p:nvPicPr>
            <p:cNvPr id="34" name="Picture 4" descr="C:\Users\user\Pictures\DrCapture\2020-11-10\BoxArea00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2" y="9913440"/>
              <a:ext cx="583281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텍스트 상자 2"/>
            <p:cNvSpPr txBox="1">
              <a:spLocks noChangeArrowheads="1"/>
            </p:cNvSpPr>
            <p:nvPr/>
          </p:nvSpPr>
          <p:spPr bwMode="auto">
            <a:xfrm>
              <a:off x="5292841" y="10264902"/>
              <a:ext cx="1617170" cy="2667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 latinLnBrk="1">
                <a:lnSpc>
                  <a:spcPct val="115000"/>
                </a:lnSpc>
                <a:spcAft>
                  <a:spcPts val="1000"/>
                </a:spcAft>
              </a:pPr>
              <a:r>
                <a:rPr lang="en-US" sz="1400" b="1" kern="100" dirty="0" smtClean="0">
                  <a:effectLst/>
                  <a:latin typeface="Arial Unicode MS"/>
                  <a:ea typeface="맑은 고딕"/>
                  <a:cs typeface="Times New Roman"/>
                </a:rPr>
                <a:t>Made in Korea</a:t>
              </a:r>
              <a:endParaRPr lang="ko-KR" sz="1400" kern="100" dirty="0">
                <a:effectLst/>
                <a:latin typeface="맑은 고딕"/>
                <a:ea typeface="맑은 고딕"/>
                <a:cs typeface="Times New Roman"/>
              </a:endParaRPr>
            </a:p>
          </p:txBody>
        </p:sp>
      </p:grpSp>
      <p:pic>
        <p:nvPicPr>
          <p:cNvPr id="1026" name="Picture 2" descr="C:\Users\user\Pictures\DrCapture\2020-11-11\BoxArea00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1" y="1242130"/>
            <a:ext cx="5751654" cy="81126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59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보자기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45000"/>
                <a:shade val="95000"/>
                <a:hueMod val="100000"/>
                <a:satMod val="100000"/>
              </a:schemeClr>
            </a:gs>
            <a:gs pos="5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50000">
              <a:schemeClr val="phClr">
                <a:tint val="100000"/>
                <a:shade val="50000"/>
                <a:hueMod val="100000"/>
                <a:satMod val="100000"/>
              </a:schemeClr>
            </a:gs>
            <a:gs pos="100000">
              <a:schemeClr val="phClr">
                <a:tint val="75000"/>
                <a:shade val="100000"/>
                <a:hueMod val="100000"/>
                <a:satMod val="100000"/>
              </a:schemeClr>
            </a:gs>
          </a:gsLst>
          <a:lin ang="13500000" scaled="1"/>
        </a:gradFill>
      </a:fillStyleLst>
      <a:lnStyleLst>
        <a:ln w="31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2400000" algn="br">
              <a:srgbClr val="000000">
                <a:alpha val="70588"/>
              </a:srgbClr>
            </a:outerShdw>
          </a:effectLst>
        </a:effectStyle>
        <a:effectStyle>
          <a:effectLst>
            <a:outerShdw blurRad="63500" dist="50800" dir="2400000" sx="96000" sy="96000">
              <a:srgbClr val="000000">
                <a:alpha val="78431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600000" rev="5100000"/>
            </a:lightRig>
          </a:scene3d>
          <a:sp3d prstMaterial="plastic">
            <a:bevelT w="38100" h="25400"/>
            <a:contourClr>
              <a:srgbClr val="FFFFFF">
                <a:alpha val="0"/>
              </a:srgbClr>
            </a:contourClr>
          </a:sp3d>
        </a:effectStyle>
        <a:effectStyle>
          <a:effectLst>
            <a:outerShdw blurRad="63500" dist="63500" dir="600000" sx="96000" sy="96000">
              <a:srgbClr val="0F0F0F">
                <a:alpha val="78431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600000" rev="5100000"/>
            </a:lightRig>
          </a:scene3d>
          <a:sp3d prstMaterial="plastic">
            <a:bevelT w="114300" h="1143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95363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95363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15221</TotalTime>
  <Words>5884</Words>
  <Application>Microsoft Office PowerPoint</Application>
  <PresentationFormat>사용자 지정</PresentationFormat>
  <Paragraphs>1661</Paragraphs>
  <Slides>49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0" baseType="lpstr"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KOREA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lastModifiedBy>user</cp:lastModifiedBy>
  <cp:revision>2906</cp:revision>
  <cp:lastPrinted>2020-11-13T06:25:11Z</cp:lastPrinted>
  <dcterms:created xsi:type="dcterms:W3CDTF">2007-09-04T13:18:04Z</dcterms:created>
  <dcterms:modified xsi:type="dcterms:W3CDTF">2020-11-17T00:34:42Z</dcterms:modified>
</cp:coreProperties>
</file>